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9"/>
  </p:notesMasterIdLst>
  <p:sldIdLst>
    <p:sldId id="274" r:id="rId2"/>
    <p:sldId id="276" r:id="rId3"/>
    <p:sldId id="461" r:id="rId4"/>
    <p:sldId id="465" r:id="rId5"/>
    <p:sldId id="464" r:id="rId6"/>
    <p:sldId id="437" r:id="rId7"/>
    <p:sldId id="328" r:id="rId8"/>
    <p:sldId id="439" r:id="rId9"/>
    <p:sldId id="441" r:id="rId10"/>
    <p:sldId id="436" r:id="rId11"/>
    <p:sldId id="438" r:id="rId12"/>
    <p:sldId id="442" r:id="rId13"/>
    <p:sldId id="466" r:id="rId14"/>
    <p:sldId id="467" r:id="rId15"/>
    <p:sldId id="468" r:id="rId16"/>
    <p:sldId id="469" r:id="rId17"/>
    <p:sldId id="354" r:id="rId18"/>
  </p:sldIdLst>
  <p:sldSz cx="9144000" cy="6858000" type="screen4x3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xmlns="" userId="91af6d14cf2f10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006600"/>
    <a:srgbClr val="6600CC"/>
    <a:srgbClr val="FF99FF"/>
    <a:srgbClr val="003300"/>
    <a:srgbClr val="F29000"/>
    <a:srgbClr val="FFB84F"/>
    <a:srgbClr val="FA9500"/>
    <a:srgbClr val="FF99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8T19:52:32.927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79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D1907-82D9-4542-B85F-A0FCEF0B8828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1038" y="4781550"/>
            <a:ext cx="5441950" cy="3911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6100"/>
            <a:ext cx="29479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2863" y="9436100"/>
            <a:ext cx="29479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A60EC-0865-441E-AB82-979C3AE2FEB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6009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C911-4A8F-4459-B54D-7D6969546B52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0519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C911-4A8F-4459-B54D-7D6969546B52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7906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703F0-6AEC-7138-CFFD-EEAE84EBE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662D9F-D70E-0709-46B4-2578BFC78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215436-969B-EA71-4E85-67E3F75A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D1403A-C914-ADCB-465E-DC355739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8B7501-BFA3-5DEB-8ADF-236651AD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8272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EC1723-0B26-51E2-2364-9CB0C2C0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856E7A-A9DC-34A5-DADB-10AEF780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782D3B-02F7-07EA-FE8E-5C335F6A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AA7DD9-4F50-A141-2B44-6B39A5BB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555DF-E19C-4105-3B35-9D3A28A0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5893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4696F2-A104-CA69-A493-D187BFD5D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F5D555-A14E-6D32-FF5C-12B19C19D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FCCBF-AF3B-DC32-DE54-C4093024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6A662B-DE70-C794-019C-C790F8F8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628FD-C162-4F78-7901-5EF11F16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732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46FFF-B11C-1F64-3372-D94E3C5D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2F71A5-321B-77F0-1AC9-0EB393F8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173335-2290-DA79-8FA9-64A4958E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742700-C46D-C6A8-400C-B0200D99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D0E901-3619-E08C-661F-26723436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80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BB759-871A-43B7-ABFF-5548306F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F3E55D-4F2F-1712-D421-2C40826E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AB0E2F-D884-C436-0BCB-8528F910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4532D4-C944-2FF1-CF86-4D61A0C7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14A36-0904-7D94-32A5-3E8158B1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715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4A384-9671-6416-6FB9-03BF4B9B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3519AE-479C-1066-EC90-2E4EAA2B1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30FE1-511C-0A48-E815-B83D79687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E12336-D66C-5AE6-2BF9-01F47C0B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9C927F-F8A8-1E40-C3F7-630231EA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1596DE-A179-7E28-2409-99D68837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7398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62659-C8D2-8874-7B56-D82D1387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9B4A4C-6630-C924-3310-3DE0CDFB8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DFA57F-40BD-51AC-CE65-2B6D824FC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F2D7E3-4486-2555-33D8-C6238DEB1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E9CB01-2D2A-95DA-769E-3D290BF53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DE7301-1F90-5126-0B45-4A4A16DB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69791D-3FC6-BA5D-9425-582AECE9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66B576-3E1D-8BCB-7ECA-E35C318D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883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DE8C6-155E-FC94-8034-BF48B911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294787-26BA-03F5-9C4F-65AE1A0A8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09B27D-8449-2559-E392-EA5DC8A5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0FDC32-62F6-3413-0EA3-DF5D9719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0804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C207F1-B3CB-4B46-0233-CE420E34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0F6839-9274-17FD-BC38-936E9655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6B816B-5B39-2AE9-AE8E-1FD08903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6947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F4840-68CC-B481-B482-5E69D6B5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BD3A95-33F5-5908-A371-35AD3C187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73B4F0-8A17-AF71-3464-2767696B7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4D8A6A-B5EB-D758-386E-A0466FD0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B49172-956F-A74C-F2EB-F534CFCF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BC971D-4073-FE88-8655-D19CCD1D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7230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F3176-03E1-4F29-E447-E12CEF42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DC82488-A003-B448-D671-EE28B7CB5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478BD5-76C1-5753-1E82-D94C38A1C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519A46-968A-D47C-7865-482DF043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51F792-D046-8008-0C64-A0F547E5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C683B1-4455-6138-2404-FEB09CE4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4128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257F84-75DF-624E-3348-61C5F518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84A29B-1A16-D378-A3EA-AC46DE66E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301AB2-F521-CAB2-1BBF-990AAF009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0B9B-9EE1-45DD-B933-2C082743AF33}" type="datetimeFigureOut">
              <a:rPr lang="th-TH" smtClean="0"/>
              <a:pPr/>
              <a:t>21/07/65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EF657E-4A2B-4107-F524-74887C2C8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CE41B7-54F1-FDE2-CB8A-B229C55F4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8138-2703-4F29-90B2-C187D72BB1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6479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9895" y="765037"/>
            <a:ext cx="7524207" cy="2033083"/>
          </a:xfrm>
          <a:prstGeom prst="rect">
            <a:avLst/>
          </a:prstGeom>
          <a:solidFill>
            <a:srgbClr val="5C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หลักเกณฑ์กระทรวงการคลังว่าด้วยมาตรฐาน</a:t>
            </a:r>
            <a:r>
              <a:rPr lang="th-TH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และหลักเกณฑ์ปฏิบัติการบริหารจัดการความเสี่ยงสำหรับหน่วยงานของรัฐ</a:t>
            </a:r>
            <a:r>
              <a:rPr lang="th-TH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พ.ศ.2562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8781E3-0C8F-9EFB-F638-4B203B274E23}"/>
              </a:ext>
            </a:extLst>
          </p:cNvPr>
          <p:cNvSpPr txBox="1"/>
          <p:nvPr/>
        </p:nvSpPr>
        <p:spPr>
          <a:xfrm>
            <a:off x="2991786" y="5646687"/>
            <a:ext cx="283442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โดย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ดร.สม</a:t>
            </a:r>
            <a:r>
              <a:rPr lang="th-TH" sz="24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มาต</a:t>
            </a:r>
            <a:r>
              <a:rPr lang="th-TH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คำ</a:t>
            </a:r>
            <a:r>
              <a:rPr lang="th-TH" sz="24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วัจนัง</a:t>
            </a:r>
            <a:endParaRPr lang="th-TH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7833C42B-9C53-B558-120E-7F9006AA4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62" b="98969" l="772" r="96139">
                        <a14:foregroundMark x1="38610" y1="5670" x2="40927" y2="32474"/>
                        <a14:foregroundMark x1="53668" y1="6701" x2="54054" y2="30928"/>
                        <a14:foregroundMark x1="68726" y1="9794" x2="66023" y2="365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0241" y="2979935"/>
            <a:ext cx="3317518" cy="248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070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9242858D-D176-529A-F90B-0020AED9349B}"/>
              </a:ext>
            </a:extLst>
          </p:cNvPr>
          <p:cNvSpPr/>
          <p:nvPr/>
        </p:nvSpPr>
        <p:spPr>
          <a:xfrm>
            <a:off x="1072686" y="432941"/>
            <a:ext cx="7092074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สรุปสาระสำคัญหลักเกณฑ์ปฏิบัติการบริหารจัดการความเสี่ยง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สำหรับหน่วยงานของรัฐ </a:t>
            </a:r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13 </a:t>
            </a:r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ข้อ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C2EBE3CA-C748-0B6D-F5EB-3A0FEAC49EC3}"/>
              </a:ext>
            </a:extLst>
          </p:cNvPr>
          <p:cNvSpPr/>
          <p:nvPr/>
        </p:nvSpPr>
        <p:spPr>
          <a:xfrm>
            <a:off x="1085747" y="1280942"/>
            <a:ext cx="7104662" cy="338554"/>
          </a:xfrm>
          <a:prstGeom prst="rect">
            <a:avLst/>
          </a:prstGeom>
          <a:solidFill>
            <a:srgbClr val="FFC5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 2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จัดให้มีการบริหารจัดการความเสี่ยงโดยใช้มาตรฐานที่กระทรวงการคลังกำหนด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xmlns="" id="{55C9B30E-0273-8C6E-0E25-72309A7E5D00}"/>
              </a:ext>
            </a:extLst>
          </p:cNvPr>
          <p:cNvSpPr/>
          <p:nvPr/>
        </p:nvSpPr>
        <p:spPr>
          <a:xfrm>
            <a:off x="1112928" y="1768043"/>
            <a:ext cx="7078537" cy="830997"/>
          </a:xfrm>
          <a:prstGeom prst="rect">
            <a:avLst/>
          </a:prstGeom>
          <a:solidFill>
            <a:srgbClr val="FFC5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ให้หน่วยงานของรัฐถือปฏิบัติตามคู่มือหรือแนวทางปฏิบัติการบริหารจัดการ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ความเสี่ยงตามที่กระทรวงการคลังกำหนดและสามารถนำคู่มือหรือแนวปฏิบัติอื่น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เกี่ยวกับการบริหารจัดการความเสี่ยงมาประยุกต์ใช้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xmlns="" id="{672797AE-757A-5717-9868-2EA511485C70}"/>
              </a:ext>
            </a:extLst>
          </p:cNvPr>
          <p:cNvSpPr/>
          <p:nvPr/>
        </p:nvSpPr>
        <p:spPr>
          <a:xfrm>
            <a:off x="1112928" y="2722533"/>
            <a:ext cx="7092074" cy="830997"/>
          </a:xfrm>
          <a:prstGeom prst="rect">
            <a:avLst/>
          </a:prstGeom>
          <a:solidFill>
            <a:srgbClr val="FFC5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4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จัดให้มีผู้รับผิดชอบ ประกอบด้วยฝ่ายบริหารและบุคลากรที่มีความรู้ความเข้าใจ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การจัดทำยุทธศาสตร์และการบริหารจัดการความเสี่ยงดำเนินการเกี่ยวกับ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การบริหารจัดการความเสี่ยง ทั้งนี้ไม่ควรเป็นผู้ตรวจสอบภายใน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xmlns="" id="{9ABA6B88-A8BE-1F04-D5A5-72E4AA6BA292}"/>
              </a:ext>
            </a:extLst>
          </p:cNvPr>
          <p:cNvSpPr/>
          <p:nvPr/>
        </p:nvSpPr>
        <p:spPr>
          <a:xfrm>
            <a:off x="1098810" y="3674673"/>
            <a:ext cx="7104662" cy="1323439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5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ผู้รับผิดชอบมีหน้าที่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1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) จัดทำแผนการบริหารจัดการความเสี่ยง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) ติดตามประเมินผลการบริหารจัดการความเสี่ยง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) จัดทำรายงานผลตามแผนการบริหารจัดการความเสี่ยง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4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) พิจารณาทบทวนแผนการบริหารจัดการความเสี่ยง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xmlns="" id="{E7AEABA6-58AA-3526-F293-2C4C5987F493}"/>
              </a:ext>
            </a:extLst>
          </p:cNvPr>
          <p:cNvSpPr/>
          <p:nvPr/>
        </p:nvSpPr>
        <p:spPr>
          <a:xfrm>
            <a:off x="1098812" y="5121600"/>
            <a:ext cx="7092074" cy="338554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6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จัดทำแผนการบริหารจัดการความเสี่ยงให้บรรลุวัตถุประสงค์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1B7D0F62-73A5-A191-FC06-021042790CB0}"/>
              </a:ext>
            </a:extLst>
          </p:cNvPr>
          <p:cNvSpPr txBox="1"/>
          <p:nvPr/>
        </p:nvSpPr>
        <p:spPr>
          <a:xfrm>
            <a:off x="375059" y="57203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AD384214-3EA5-B612-06F4-58AD0C1CE6F0}"/>
              </a:ext>
            </a:extLst>
          </p:cNvPr>
          <p:cNvSpPr/>
          <p:nvPr/>
        </p:nvSpPr>
        <p:spPr>
          <a:xfrm>
            <a:off x="1112928" y="5566805"/>
            <a:ext cx="7092074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7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ให้หัวหน้าหน่วยงานของรัฐหรือผู้กำกับดูแลแล้วแต่กรณี กำกับดูแลฝ่ายบริหาร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ผู้รับผิดชอบ และบุคลากรที่เกี่ยวข้องให้มีการบริหารจัดการบริหารความเสี่ยง 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เป็นไปตามแผนการบริหารจัดการความเสี่ยงที่กำหนดไว้</a:t>
            </a:r>
          </a:p>
        </p:txBody>
      </p:sp>
    </p:spTree>
    <p:extLst>
      <p:ext uri="{BB962C8B-B14F-4D97-AF65-F5344CB8AC3E}">
        <p14:creationId xmlns:p14="http://schemas.microsoft.com/office/powerpoint/2010/main" xmlns="" val="115768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9242858D-D176-529A-F90B-0020AED9349B}"/>
              </a:ext>
            </a:extLst>
          </p:cNvPr>
          <p:cNvSpPr/>
          <p:nvPr/>
        </p:nvSpPr>
        <p:spPr>
          <a:xfrm>
            <a:off x="1072686" y="300369"/>
            <a:ext cx="686953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สรุปสาระสำคัญหลักเกณฑ์ปฏิบัติการบริหารจัดการความเสี่ยง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สำหรับหน่วยงานของรัฐ </a:t>
            </a:r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13 </a:t>
            </a:r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ข้อ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C2EBE3CA-C748-0B6D-F5EB-3A0FEAC49EC3}"/>
              </a:ext>
            </a:extLst>
          </p:cNvPr>
          <p:cNvSpPr/>
          <p:nvPr/>
        </p:nvSpPr>
        <p:spPr>
          <a:xfrm>
            <a:off x="1085749" y="1117911"/>
            <a:ext cx="6869530" cy="830997"/>
          </a:xfrm>
          <a:prstGeom prst="rect">
            <a:avLst/>
          </a:prstGeom>
          <a:solidFill>
            <a:srgbClr val="ABDB77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8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ต้องจัดให้มีการติดตามประเมินผลการบริหารจัดการความเสี่ยงอย่างต่อเนื่อง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ในระหว่างการปฏิบัติงานหรือติดตามประเมินผลเป็นรายครั้งหรือใช้ทั้งสองวิธี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ร่วมกัน กรณีพบข้อบกพร่องที่มีสาระสำคัญให้รายงานทันที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xmlns="" id="{672797AE-757A-5717-9868-2EA511485C70}"/>
              </a:ext>
            </a:extLst>
          </p:cNvPr>
          <p:cNvSpPr/>
          <p:nvPr/>
        </p:nvSpPr>
        <p:spPr>
          <a:xfrm>
            <a:off x="1113456" y="2067816"/>
            <a:ext cx="6856418" cy="584775"/>
          </a:xfrm>
          <a:prstGeom prst="rect">
            <a:avLst/>
          </a:prstGeom>
          <a:solidFill>
            <a:srgbClr val="ABDB77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9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จัดทำรายงานผลการบริหารจัดการความเสี่ยงและเสนอให้หัวหน้าหน่วยงาน   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 หรือ ผู้กำกับดูแล พิจารณาอย่างน้อยปีละ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1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 ครั้ง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xmlns="" id="{E7AEABA6-58AA-3526-F293-2C4C5987F493}"/>
              </a:ext>
            </a:extLst>
          </p:cNvPr>
          <p:cNvSpPr/>
          <p:nvPr/>
        </p:nvSpPr>
        <p:spPr>
          <a:xfrm>
            <a:off x="1085749" y="2790610"/>
            <a:ext cx="6869530" cy="584775"/>
          </a:xfrm>
          <a:prstGeom prst="rect">
            <a:avLst/>
          </a:prstGeom>
          <a:solidFill>
            <a:srgbClr val="ABDB77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10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 หัวหน้าหน่วยงานของรัฐหรือผู้กำกับดูแล สามารถกำหนดนโยบาย วิธีการ    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  ระยะเวลาการรายงานการบริหารจัดการความเสี่ยง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A0C83B57-3F8B-21BA-C7C6-287C8FCB0524}"/>
              </a:ext>
            </a:extLst>
          </p:cNvPr>
          <p:cNvSpPr/>
          <p:nvPr/>
        </p:nvSpPr>
        <p:spPr>
          <a:xfrm>
            <a:off x="1072686" y="3513404"/>
            <a:ext cx="686953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11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กรณีกรมบัญชีกลางขอให้หน่วยงานของรัฐจัดส่งรายงานแผนการบริหาร  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  จัดการความเสียงตาม ข้อ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6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และ รายงานผลการบริหารจัดการความเสี่ยง  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  ตาม ข้อ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9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หรือข้อมูลอื่น ๆ เพิ่มเติม ให้ดำเนินการตามรูปแบบ วิธีการ  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  ระยะเวลาที่กรมบัญชีกลางกำหนด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BB4318A-F25D-D534-9E2C-49E4B1B3140E}"/>
              </a:ext>
            </a:extLst>
          </p:cNvPr>
          <p:cNvSpPr/>
          <p:nvPr/>
        </p:nvSpPr>
        <p:spPr>
          <a:xfrm>
            <a:off x="1062687" y="4728641"/>
            <a:ext cx="686953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12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กรณีหน่วยงานของรัฐไม่สามารถปฏิบัติตามหลักเกณฑ์ได้ให้ขอ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  ทำความตกลง กับกระทรวงการคลัง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41F80789-91B8-FF1F-5271-E8DE2AC5595C}"/>
              </a:ext>
            </a:extLst>
          </p:cNvPr>
          <p:cNvSpPr/>
          <p:nvPr/>
        </p:nvSpPr>
        <p:spPr>
          <a:xfrm>
            <a:off x="1087281" y="5480413"/>
            <a:ext cx="686953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13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หน่วยงานของรัฐที่ได้ดำเนินการหรืออยู่ระหว่างการบริหารจัดการความเสี่ยง 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  ให้ดำเนินการต่อไปจนกว่าจะแล้วเสร็จ และให้ปฏิบัติตามหลักเกณฑ์นี้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  ในรอบระยะบัญชีถัดไป ส่วนหน่วยงานของรัฐที่ยังไม่ได้ดำเนินการให้ถือ </a:t>
            </a:r>
          </a:p>
          <a:p>
            <a:r>
              <a:rPr lang="th-TH" sz="1600" dirty="0">
                <a:latin typeface="Tahoma" pitchFamily="34" charset="0"/>
                <a:cs typeface="Tahoma" pitchFamily="34" charset="0"/>
              </a:rPr>
              <a:t>          ปฏิบัติตามหลักเกณฑ์นี้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28556B77-118A-F7FB-CF8B-E7554218C60D}"/>
              </a:ext>
            </a:extLst>
          </p:cNvPr>
          <p:cNvSpPr txBox="1"/>
          <p:nvPr/>
        </p:nvSpPr>
        <p:spPr>
          <a:xfrm>
            <a:off x="345170" y="438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</a:p>
        </p:txBody>
      </p:sp>
    </p:spTree>
    <p:extLst>
      <p:ext uri="{BB962C8B-B14F-4D97-AF65-F5344CB8AC3E}">
        <p14:creationId xmlns:p14="http://schemas.microsoft.com/office/powerpoint/2010/main" xmlns="" val="29227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xmlns="" id="{5C5272E6-5B46-4E56-8BAD-A49FF6F5AA19}"/>
              </a:ext>
            </a:extLst>
          </p:cNvPr>
          <p:cNvGrpSpPr/>
          <p:nvPr/>
        </p:nvGrpSpPr>
        <p:grpSpPr>
          <a:xfrm>
            <a:off x="1071313" y="841093"/>
            <a:ext cx="6771890" cy="4801268"/>
            <a:chOff x="1001571" y="825594"/>
            <a:chExt cx="6771890" cy="4801268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xmlns="" id="{F56F5C16-151E-D8CC-A9E0-9055EC002675}"/>
                </a:ext>
              </a:extLst>
            </p:cNvPr>
            <p:cNvGrpSpPr/>
            <p:nvPr/>
          </p:nvGrpSpPr>
          <p:grpSpPr>
            <a:xfrm>
              <a:off x="1001571" y="825594"/>
              <a:ext cx="6771890" cy="4801268"/>
              <a:chOff x="911681" y="738724"/>
              <a:chExt cx="6771890" cy="4801268"/>
            </a:xfrm>
          </p:grpSpPr>
          <p:grpSp>
            <p:nvGrpSpPr>
              <p:cNvPr id="3" name="กลุ่ม 2">
                <a:extLst>
                  <a:ext uri="{FF2B5EF4-FFF2-40B4-BE49-F238E27FC236}">
                    <a16:creationId xmlns:a16="http://schemas.microsoft.com/office/drawing/2014/main" xmlns="" id="{268AFF59-E101-5A0D-6A3A-87E70A09DBBC}"/>
                  </a:ext>
                </a:extLst>
              </p:cNvPr>
              <p:cNvGrpSpPr/>
              <p:nvPr/>
            </p:nvGrpSpPr>
            <p:grpSpPr>
              <a:xfrm>
                <a:off x="911681" y="738724"/>
                <a:ext cx="6771890" cy="2555856"/>
                <a:chOff x="911681" y="1567548"/>
                <a:chExt cx="6771890" cy="2555856"/>
              </a:xfrm>
            </p:grpSpPr>
            <p:sp>
              <p:nvSpPr>
                <p:cNvPr id="4" name="วงรี 3">
                  <a:extLst>
                    <a:ext uri="{FF2B5EF4-FFF2-40B4-BE49-F238E27FC236}">
                      <a16:creationId xmlns:a16="http://schemas.microsoft.com/office/drawing/2014/main" xmlns="" id="{621C76A5-519B-E6CC-BFB2-278DD0142604}"/>
                    </a:ext>
                  </a:extLst>
                </p:cNvPr>
                <p:cNvSpPr/>
                <p:nvPr/>
              </p:nvSpPr>
              <p:spPr>
                <a:xfrm>
                  <a:off x="1651731" y="1567548"/>
                  <a:ext cx="5492971" cy="966651"/>
                </a:xfrm>
                <a:prstGeom prst="ellipse">
                  <a:avLst/>
                </a:prstGeom>
                <a:solidFill>
                  <a:srgbClr val="2E471D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20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หลักการบริหารจัดการความเสี่ยงระดับองค์กรสำหรับหน่วยงานของรัฐ</a:t>
                  </a:r>
                </a:p>
              </p:txBody>
            </p:sp>
            <p:sp>
              <p:nvSpPr>
                <p:cNvPr id="5" name="สี่เหลี่ยมผืนผ้า 4">
                  <a:extLst>
                    <a:ext uri="{FF2B5EF4-FFF2-40B4-BE49-F238E27FC236}">
                      <a16:creationId xmlns:a16="http://schemas.microsoft.com/office/drawing/2014/main" xmlns="" id="{ADBAC5B3-E6B6-A0AB-C107-041C31AE3C7F}"/>
                    </a:ext>
                  </a:extLst>
                </p:cNvPr>
                <p:cNvSpPr/>
                <p:nvPr/>
              </p:nvSpPr>
              <p:spPr>
                <a:xfrm>
                  <a:off x="911681" y="3022692"/>
                  <a:ext cx="2429691" cy="105809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ส่วนที่ </a:t>
                  </a:r>
                  <a:r>
                    <a:rPr lang="en-US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th-TH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r>
                    <a:rPr lang="th-TH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กรอบการบริหารจัดการความเสี่ยง 8 ประการ</a:t>
                  </a:r>
                </a:p>
              </p:txBody>
            </p:sp>
            <p:sp>
              <p:nvSpPr>
                <p:cNvPr id="6" name="สี่เหลี่ยมผืนผ้า 5">
                  <a:extLst>
                    <a:ext uri="{FF2B5EF4-FFF2-40B4-BE49-F238E27FC236}">
                      <a16:creationId xmlns:a16="http://schemas.microsoft.com/office/drawing/2014/main" xmlns="" id="{4AA8C786-F739-CDED-1C5C-07A6F9068076}"/>
                    </a:ext>
                  </a:extLst>
                </p:cNvPr>
                <p:cNvSpPr/>
                <p:nvPr/>
              </p:nvSpPr>
              <p:spPr>
                <a:xfrm>
                  <a:off x="5253880" y="3065312"/>
                  <a:ext cx="2429691" cy="1058092"/>
                </a:xfrm>
                <a:prstGeom prst="rect">
                  <a:avLst/>
                </a:prstGeom>
                <a:solidFill>
                  <a:srgbClr val="99FF33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ส่วนที่ </a:t>
                  </a:r>
                  <a:r>
                    <a:rPr lang="en-US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  <a:p>
                  <a:pPr algn="ctr"/>
                  <a:r>
                    <a:rPr lang="th-TH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กระบวนการ</a:t>
                  </a:r>
                </a:p>
                <a:p>
                  <a:pPr algn="ctr"/>
                  <a:r>
                    <a:rPr lang="th-TH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บริหารจัดการความเสี่ยง</a:t>
                  </a:r>
                </a:p>
              </p:txBody>
            </p:sp>
            <p:cxnSp>
              <p:nvCxnSpPr>
                <p:cNvPr id="8" name="ตัวเชื่อมต่อ: หักมุม 7">
                  <a:extLst>
                    <a:ext uri="{FF2B5EF4-FFF2-40B4-BE49-F238E27FC236}">
                      <a16:creationId xmlns:a16="http://schemas.microsoft.com/office/drawing/2014/main" xmlns="" id="{F6B1E518-2F23-95F9-3505-B9A179CA11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357815" y="2036795"/>
                  <a:ext cx="286166" cy="951119"/>
                </a:xfrm>
                <a:prstGeom prst="bentConnector2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ตัวเชื่อมต่อ: หักมุม 9">
                  <a:extLst>
                    <a:ext uri="{FF2B5EF4-FFF2-40B4-BE49-F238E27FC236}">
                      <a16:creationId xmlns:a16="http://schemas.microsoft.com/office/drawing/2014/main" xmlns="" id="{EB40D2EB-0E8C-C933-D44D-FBE94BAFEE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44702" y="2050873"/>
                  <a:ext cx="286167" cy="1008078"/>
                </a:xfrm>
                <a:prstGeom prst="bentConnector2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" name="รูปภาพ 1">
                <a:extLst>
                  <a:ext uri="{FF2B5EF4-FFF2-40B4-BE49-F238E27FC236}">
                    <a16:creationId xmlns:a16="http://schemas.microsoft.com/office/drawing/2014/main" xmlns="" id="{89A725D6-B7EE-3FDB-0773-106300BE5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0" b="100000" l="462" r="100000">
                            <a14:foregroundMark x1="5385" y1="54859" x2="14769" y2="56897"/>
                            <a14:foregroundMark x1="36308" y1="43260" x2="36923" y2="47962"/>
                            <a14:foregroundMark x1="44308" y1="43260" x2="41692" y2="4592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27172" y="3730116"/>
                <a:ext cx="1843918" cy="18098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xmlns="" id="{694A3259-44B4-4626-98DE-5CA6A82C4211}"/>
                </a:ext>
              </a:extLst>
            </p:cNvPr>
            <p:cNvSpPr/>
            <p:nvPr/>
          </p:nvSpPr>
          <p:spPr>
            <a:xfrm>
              <a:off x="3475379" y="3827323"/>
              <a:ext cx="4298082" cy="1681567"/>
            </a:xfrm>
            <a:prstGeom prst="roundRect">
              <a:avLst/>
            </a:prstGeom>
            <a:solidFill>
              <a:srgbClr val="CCECFF"/>
            </a:solidFill>
            <a:ln>
              <a:solidFill>
                <a:srgbClr val="2E471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การบริหารจัดการความเสี่ยงเป็นส่วนหนึ่งของการบริหารองค์กรอย่างมีธรรมา</a:t>
              </a:r>
              <a:r>
                <a:rPr lang="th-TH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ภิ</a:t>
              </a:r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บาล ปัจจัยหลักที่ประสบความสำเร็จ</a:t>
              </a:r>
            </a:p>
            <a:p>
              <a:pPr algn="ctr"/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เกิดจากความมุ่งมั่นของหัวหน้าหน่วยงานของรัฐและผู้กำกับดูแล</a:t>
              </a:r>
            </a:p>
          </p:txBody>
        </p:sp>
      </p:grpSp>
      <p:sp>
        <p:nvSpPr>
          <p:cNvPr id="7" name="วงรี 6">
            <a:extLst>
              <a:ext uri="{FF2B5EF4-FFF2-40B4-BE49-F238E27FC236}">
                <a16:creationId xmlns:a16="http://schemas.microsoft.com/office/drawing/2014/main" xmlns="" id="{5C656DAF-8364-48CB-8939-0C318FE59B27}"/>
              </a:ext>
            </a:extLst>
          </p:cNvPr>
          <p:cNvSpPr/>
          <p:nvPr/>
        </p:nvSpPr>
        <p:spPr>
          <a:xfrm>
            <a:off x="702342" y="1856638"/>
            <a:ext cx="3028148" cy="19062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5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xmlns="" id="{52FEE486-8C71-4B88-A123-599863F3A629}"/>
              </a:ext>
            </a:extLst>
          </p:cNvPr>
          <p:cNvSpPr/>
          <p:nvPr/>
        </p:nvSpPr>
        <p:spPr>
          <a:xfrm>
            <a:off x="1053885" y="241094"/>
            <a:ext cx="6633274" cy="580178"/>
          </a:xfrm>
          <a:prstGeom prst="roundRect">
            <a:avLst>
              <a:gd name="adj" fmla="val 50000"/>
            </a:avLst>
          </a:prstGeom>
          <a:solidFill>
            <a:srgbClr val="401B5B"/>
          </a:solidFill>
          <a:ln w="38100"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กรอบการบริหารจัดการความเสี่ยง 8 ประการ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xmlns="" id="{84B7B184-83E1-43E7-8C85-86CAE9C880D9}"/>
              </a:ext>
            </a:extLst>
          </p:cNvPr>
          <p:cNvSpPr/>
          <p:nvPr/>
        </p:nvSpPr>
        <p:spPr>
          <a:xfrm>
            <a:off x="5873860" y="4415918"/>
            <a:ext cx="3456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xmlns="" id="{AADF59EC-21DB-4F24-BC8A-42A658177C6F}"/>
              </a:ext>
            </a:extLst>
          </p:cNvPr>
          <p:cNvGrpSpPr/>
          <p:nvPr/>
        </p:nvGrpSpPr>
        <p:grpSpPr>
          <a:xfrm>
            <a:off x="896965" y="1075065"/>
            <a:ext cx="6730137" cy="1780050"/>
            <a:chOff x="488195" y="1051443"/>
            <a:chExt cx="6730137" cy="1780050"/>
          </a:xfrm>
        </p:grpSpPr>
        <p:sp>
          <p:nvSpPr>
            <p:cNvPr id="5" name="ดาว: 8 แฉก 4">
              <a:extLst>
                <a:ext uri="{FF2B5EF4-FFF2-40B4-BE49-F238E27FC236}">
                  <a16:creationId xmlns:a16="http://schemas.microsoft.com/office/drawing/2014/main" xmlns="" id="{88EA08A3-15D3-46DE-BBF0-5FBABBED9187}"/>
                </a:ext>
              </a:extLst>
            </p:cNvPr>
            <p:cNvSpPr/>
            <p:nvPr/>
          </p:nvSpPr>
          <p:spPr>
            <a:xfrm>
              <a:off x="488195" y="1442239"/>
              <a:ext cx="901123" cy="774018"/>
            </a:xfrm>
            <a:prstGeom prst="star8">
              <a:avLst/>
            </a:prstGeom>
            <a:solidFill>
              <a:srgbClr val="324D1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3EF76C5D-1635-4DC4-9054-DF9A9E794158}"/>
                </a:ext>
              </a:extLst>
            </p:cNvPr>
            <p:cNvSpPr/>
            <p:nvPr/>
          </p:nvSpPr>
          <p:spPr>
            <a:xfrm>
              <a:off x="1433590" y="1457797"/>
              <a:ext cx="2247254" cy="830997"/>
            </a:xfrm>
            <a:prstGeom prst="rect">
              <a:avLst/>
            </a:prstGeom>
            <a:solidFill>
              <a:srgbClr val="0033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ต้อง</a:t>
              </a:r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ดำเนินการ</a:t>
              </a:r>
              <a:endPara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แบบบูรณาการ</a:t>
              </a:r>
              <a:endPara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ทั่วทั้งองค์กร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xmlns="" id="{EDAEF03B-C4E2-4265-8507-1DAA6A57E160}"/>
                </a:ext>
              </a:extLst>
            </p:cNvPr>
            <p:cNvGrpSpPr/>
            <p:nvPr/>
          </p:nvGrpSpPr>
          <p:grpSpPr>
            <a:xfrm>
              <a:off x="4350578" y="1168360"/>
              <a:ext cx="2867754" cy="1663133"/>
              <a:chOff x="4342830" y="1097350"/>
              <a:chExt cx="2867754" cy="1663133"/>
            </a:xfrm>
          </p:grpSpPr>
          <p:sp>
            <p:nvSpPr>
              <p:cNvPr id="8" name="สี่เหลี่ยมผืนผ้า 7">
                <a:extLst>
                  <a:ext uri="{FF2B5EF4-FFF2-40B4-BE49-F238E27FC236}">
                    <a16:creationId xmlns:a16="http://schemas.microsoft.com/office/drawing/2014/main" xmlns="" id="{319491A9-C4CA-4D07-BC9C-E70BE0687E3B}"/>
                  </a:ext>
                </a:extLst>
              </p:cNvPr>
              <p:cNvSpPr/>
              <p:nvPr/>
            </p:nvSpPr>
            <p:spPr>
              <a:xfrm>
                <a:off x="4350578" y="1097350"/>
                <a:ext cx="2860005" cy="3385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99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เป็นภาพรวมมากกว่าแยกเดี่ยว</a:t>
                </a:r>
                <a:endPara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สี่เหลี่ยมผืนผ้า 9">
                <a:extLst>
                  <a:ext uri="{FF2B5EF4-FFF2-40B4-BE49-F238E27FC236}">
                    <a16:creationId xmlns:a16="http://schemas.microsoft.com/office/drawing/2014/main" xmlns="" id="{296361BC-E332-4C60-AB82-CDDABC86BBE8}"/>
                  </a:ext>
                </a:extLst>
              </p:cNvPr>
              <p:cNvSpPr/>
              <p:nvPr/>
            </p:nvSpPr>
            <p:spPr>
              <a:xfrm>
                <a:off x="4350579" y="1515681"/>
                <a:ext cx="2860005" cy="8309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99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เป็นส่วนหนึ่งของการดำเนินงาน</a:t>
                </a:r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กระบวนการจัดทำแผนกลยุทธ์</a:t>
                </a:r>
              </a:p>
              <a:p>
                <a:pPr algn="ctr"/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/กระบวนการประเมินผล</a:t>
                </a:r>
                <a:endPara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สี่เหลี่ยมผืนผ้า 11">
                <a:extLst>
                  <a:ext uri="{FF2B5EF4-FFF2-40B4-BE49-F238E27FC236}">
                    <a16:creationId xmlns:a16="http://schemas.microsoft.com/office/drawing/2014/main" xmlns="" id="{8FB03901-C32D-4943-91F4-6F92A9C0EC49}"/>
                  </a:ext>
                </a:extLst>
              </p:cNvPr>
              <p:cNvSpPr/>
              <p:nvPr/>
            </p:nvSpPr>
            <p:spPr>
              <a:xfrm>
                <a:off x="4342830" y="2421929"/>
                <a:ext cx="2860005" cy="3385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99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สนับสนุนการตัดสินใจในทุกระดับ</a:t>
                </a:r>
                <a:endPara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" name="ลูกศร: ขวา 1">
              <a:extLst>
                <a:ext uri="{FF2B5EF4-FFF2-40B4-BE49-F238E27FC236}">
                  <a16:creationId xmlns:a16="http://schemas.microsoft.com/office/drawing/2014/main" xmlns="" id="{267EC180-2908-465D-B2DB-3BF5E4FDB9C7}"/>
                </a:ext>
              </a:extLst>
            </p:cNvPr>
            <p:cNvSpPr/>
            <p:nvPr/>
          </p:nvSpPr>
          <p:spPr>
            <a:xfrm>
              <a:off x="3732719" y="1051443"/>
              <a:ext cx="495946" cy="1643703"/>
            </a:xfrm>
            <a:prstGeom prst="rightArrow">
              <a:avLst/>
            </a:prstGeom>
            <a:solidFill>
              <a:srgbClr val="003300"/>
            </a:solidFill>
            <a:ln w="381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xmlns="" id="{CEF2C848-934A-4A81-833A-BC92754AB195}"/>
              </a:ext>
            </a:extLst>
          </p:cNvPr>
          <p:cNvGrpSpPr/>
          <p:nvPr/>
        </p:nvGrpSpPr>
        <p:grpSpPr>
          <a:xfrm>
            <a:off x="870680" y="3264410"/>
            <a:ext cx="6731241" cy="2641569"/>
            <a:chOff x="870680" y="3264410"/>
            <a:chExt cx="6731241" cy="2641569"/>
          </a:xfrm>
        </p:grpSpPr>
        <p:sp>
          <p:nvSpPr>
            <p:cNvPr id="13" name="ดาว: 8 แฉก 12">
              <a:extLst>
                <a:ext uri="{FF2B5EF4-FFF2-40B4-BE49-F238E27FC236}">
                  <a16:creationId xmlns:a16="http://schemas.microsoft.com/office/drawing/2014/main" xmlns="" id="{A7DA7146-B4DF-441F-BE81-FFBB19114E24}"/>
                </a:ext>
              </a:extLst>
            </p:cNvPr>
            <p:cNvSpPr/>
            <p:nvPr/>
          </p:nvSpPr>
          <p:spPr>
            <a:xfrm>
              <a:off x="870680" y="4154440"/>
              <a:ext cx="852117" cy="713067"/>
            </a:xfrm>
            <a:prstGeom prst="star8">
              <a:avLst/>
            </a:prstGeom>
            <a:solidFill>
              <a:srgbClr val="542708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xmlns="" id="{15313478-36C8-4292-817E-06FCA3CA9CE6}"/>
                </a:ext>
              </a:extLst>
            </p:cNvPr>
            <p:cNvSpPr/>
            <p:nvPr/>
          </p:nvSpPr>
          <p:spPr>
            <a:xfrm>
              <a:off x="1814870" y="4014725"/>
              <a:ext cx="2247255" cy="1077218"/>
            </a:xfrm>
            <a:prstGeom prst="rect">
              <a:avLst/>
            </a:prstGeom>
            <a:solidFill>
              <a:srgbClr val="542708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ความมุ่งมั่นของ</a:t>
              </a:r>
              <a:endPara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ผู้กำกับดูแล</a:t>
              </a:r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หัวหน้าหน่วยงานของรัฐและผู้บริหารระดับสูง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xmlns="" id="{15D42E2D-736F-4BC5-977B-AF48ED2CC19E}"/>
                </a:ext>
              </a:extLst>
            </p:cNvPr>
            <p:cNvGrpSpPr/>
            <p:nvPr/>
          </p:nvGrpSpPr>
          <p:grpSpPr>
            <a:xfrm>
              <a:off x="4741914" y="3264410"/>
              <a:ext cx="2860007" cy="2641569"/>
              <a:chOff x="4350578" y="3269326"/>
              <a:chExt cx="2860007" cy="2641569"/>
            </a:xfrm>
          </p:grpSpPr>
          <p:sp>
            <p:nvSpPr>
              <p:cNvPr id="16" name="สี่เหลี่ยมผืนผ้า 15">
                <a:extLst>
                  <a:ext uri="{FF2B5EF4-FFF2-40B4-BE49-F238E27FC236}">
                    <a16:creationId xmlns:a16="http://schemas.microsoft.com/office/drawing/2014/main" xmlns="" id="{C8489E28-BDB4-4326-8716-4B4369AE3954}"/>
                  </a:ext>
                </a:extLst>
              </p:cNvPr>
              <p:cNvSpPr/>
              <p:nvPr/>
            </p:nvSpPr>
            <p:spPr>
              <a:xfrm>
                <a:off x="4350580" y="3269326"/>
                <a:ext cx="2860005" cy="584775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เป็นปัจจัยความสำเร็จของการบริหารจัดการความเสี่ยง</a:t>
                </a:r>
                <a:endPara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สี่เหลี่ยมผืนผ้า 17">
                <a:extLst>
                  <a:ext uri="{FF2B5EF4-FFF2-40B4-BE49-F238E27FC236}">
                    <a16:creationId xmlns:a16="http://schemas.microsoft.com/office/drawing/2014/main" xmlns="" id="{AC12C6B8-89D5-4058-A27F-82F99185C601}"/>
                  </a:ext>
                </a:extLst>
              </p:cNvPr>
              <p:cNvSpPr/>
              <p:nvPr/>
            </p:nvSpPr>
            <p:spPr>
              <a:xfrm>
                <a:off x="4350578" y="4833677"/>
                <a:ext cx="2860005" cy="1077218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ผู้กำกับดูแลเกิดความมั่นใจว่า</a:t>
                </a:r>
              </a:p>
              <a:p>
                <a:pPr algn="ctr"/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มีการบริหารจัดการความเสี่ยงอย่างเหมาะสม เพียงพอ</a:t>
                </a:r>
              </a:p>
              <a:p>
                <a:pPr algn="ctr"/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และมีประสิทธิภาพ</a:t>
                </a:r>
              </a:p>
            </p:txBody>
          </p:sp>
          <p:sp>
            <p:nvSpPr>
              <p:cNvPr id="19" name="สี่เหลี่ยมผืนผ้า 18">
                <a:extLst>
                  <a:ext uri="{FF2B5EF4-FFF2-40B4-BE49-F238E27FC236}">
                    <a16:creationId xmlns:a16="http://schemas.microsoft.com/office/drawing/2014/main" xmlns="" id="{080D046A-399F-4934-AF83-7AECFEB97FB7}"/>
                  </a:ext>
                </a:extLst>
              </p:cNvPr>
              <p:cNvSpPr/>
              <p:nvPr/>
            </p:nvSpPr>
            <p:spPr>
              <a:xfrm>
                <a:off x="4350578" y="3918997"/>
                <a:ext cx="2860005" cy="830997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หัวหน้าหน่วยงานของรัฐและผู้บริหารระดับสูงมีหน้าที่โดยตรงในการสร้างระบบที่มีประสิทธิผล</a:t>
                </a:r>
                <a:endParaRPr lang="en-US" sz="1600" dirty="0"/>
              </a:p>
            </p:txBody>
          </p:sp>
        </p:grpSp>
        <p:sp>
          <p:nvSpPr>
            <p:cNvPr id="15" name="ลูกศร: ขวา 14">
              <a:extLst>
                <a:ext uri="{FF2B5EF4-FFF2-40B4-BE49-F238E27FC236}">
                  <a16:creationId xmlns:a16="http://schemas.microsoft.com/office/drawing/2014/main" xmlns="" id="{865B12A7-5001-4164-932A-0B5ED9D1594E}"/>
                </a:ext>
              </a:extLst>
            </p:cNvPr>
            <p:cNvSpPr/>
            <p:nvPr/>
          </p:nvSpPr>
          <p:spPr>
            <a:xfrm>
              <a:off x="4133738" y="3497800"/>
              <a:ext cx="495947" cy="2095570"/>
            </a:xfrm>
            <a:prstGeom prst="rightArrow">
              <a:avLst/>
            </a:prstGeom>
            <a:solidFill>
              <a:srgbClr val="542708"/>
            </a:solidFill>
            <a:ln w="2857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Vector Cartoon Office Worker Chooses Risk: เวกเตอร์สต็อก (ปลอดค่าลิขสิทธิ์)  295357964 | Shutterstock">
            <a:extLst>
              <a:ext uri="{FF2B5EF4-FFF2-40B4-BE49-F238E27FC236}">
                <a16:creationId xmlns:a16="http://schemas.microsoft.com/office/drawing/2014/main" xmlns="" id="{1EDFA106-6349-409E-AAF2-B351A484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13067" y1="41771" x2="35200" y2="42733"/>
                        <a14:foregroundMark x1="64133" y1="41771" x2="87267" y2="42445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65" y="2370001"/>
            <a:ext cx="2249145" cy="15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ประกาศ - กลุ่มตรวจสอบภายใน">
            <a:extLst>
              <a:ext uri="{FF2B5EF4-FFF2-40B4-BE49-F238E27FC236}">
                <a16:creationId xmlns:a16="http://schemas.microsoft.com/office/drawing/2014/main" xmlns="" id="{50855847-2087-4D88-BB27-E177D5BD3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99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872" y="5149528"/>
            <a:ext cx="161925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LOOK AT OPERATIONAL RISK MANAGEMENT AND RISK UNDERWRITING | Safety  Consultants &amp; Solution Provider">
            <a:extLst>
              <a:ext uri="{FF2B5EF4-FFF2-40B4-BE49-F238E27FC236}">
                <a16:creationId xmlns:a16="http://schemas.microsoft.com/office/drawing/2014/main" xmlns="" id="{EF60E68B-AE5A-405A-AA8A-F7DF4BD7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7778" l="0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144" y="4715657"/>
            <a:ext cx="1900721" cy="190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49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0EFD6AE9-576A-475A-AD0D-273B7C40F737}"/>
              </a:ext>
            </a:extLst>
          </p:cNvPr>
          <p:cNvSpPr txBox="1"/>
          <p:nvPr/>
        </p:nvSpPr>
        <p:spPr>
          <a:xfrm>
            <a:off x="792153" y="50631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D5DDCA54-7D03-430B-945E-F24AB0A6B3FA}"/>
              </a:ext>
            </a:extLst>
          </p:cNvPr>
          <p:cNvSpPr/>
          <p:nvPr/>
        </p:nvSpPr>
        <p:spPr>
          <a:xfrm>
            <a:off x="1820298" y="400896"/>
            <a:ext cx="6324066" cy="580178"/>
          </a:xfrm>
          <a:prstGeom prst="roundRect">
            <a:avLst>
              <a:gd name="adj" fmla="val 50000"/>
            </a:avLst>
          </a:prstGeom>
          <a:solidFill>
            <a:srgbClr val="401B5B"/>
          </a:solidFill>
          <a:ln w="38100"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กรอบการบริหารจัดการความเสี่ยง 8 ประการ</a:t>
            </a: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xmlns="" id="{AE58A414-FAE6-4B88-A960-2B7BF2231D54}"/>
              </a:ext>
            </a:extLst>
          </p:cNvPr>
          <p:cNvGrpSpPr/>
          <p:nvPr/>
        </p:nvGrpSpPr>
        <p:grpSpPr>
          <a:xfrm>
            <a:off x="860297" y="4534125"/>
            <a:ext cx="7245324" cy="2004951"/>
            <a:chOff x="860297" y="4534125"/>
            <a:chExt cx="7245324" cy="2004951"/>
          </a:xfrm>
        </p:grpSpPr>
        <p:sp>
          <p:nvSpPr>
            <p:cNvPr id="13" name="ดาว: 8 แฉก 12">
              <a:extLst>
                <a:ext uri="{FF2B5EF4-FFF2-40B4-BE49-F238E27FC236}">
                  <a16:creationId xmlns:a16="http://schemas.microsoft.com/office/drawing/2014/main" xmlns="" id="{EF16A8D6-493B-47D0-A195-90CA2F79E437}"/>
                </a:ext>
              </a:extLst>
            </p:cNvPr>
            <p:cNvSpPr/>
            <p:nvPr/>
          </p:nvSpPr>
          <p:spPr>
            <a:xfrm>
              <a:off x="860297" y="4624244"/>
              <a:ext cx="895043" cy="754849"/>
            </a:xfrm>
            <a:prstGeom prst="star8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xmlns="" id="{CD6D3C8F-10FC-4C6A-B12E-1F74BE480A0F}"/>
                </a:ext>
              </a:extLst>
            </p:cNvPr>
            <p:cNvSpPr txBox="1"/>
            <p:nvPr/>
          </p:nvSpPr>
          <p:spPr>
            <a:xfrm>
              <a:off x="1937303" y="4534125"/>
              <a:ext cx="2309249" cy="1077218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206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การมอบหมายหน้าที่ความรับผิดชอบ</a:t>
              </a:r>
              <a:endPara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ด้านการบริหาร</a:t>
              </a:r>
              <a:endPara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จัดการความเสี่ยง</a:t>
              </a:r>
              <a:endParaRPr lang="th-TH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xmlns="" id="{01DEEDD2-3C43-4A63-8C15-14C1503A8F4B}"/>
                </a:ext>
              </a:extLst>
            </p:cNvPr>
            <p:cNvSpPr/>
            <p:nvPr/>
          </p:nvSpPr>
          <p:spPr>
            <a:xfrm>
              <a:off x="1937303" y="5708079"/>
              <a:ext cx="2309248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ควรกำหนดอำนาจ หน้าที่ ความรับผิดชอบอย่างชัดเจนและเหมาะสม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xmlns="" id="{4479C6D1-436E-4575-BF2A-39019EB03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57243" y="4649866"/>
              <a:ext cx="3448378" cy="18892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xmlns="" id="{3F802323-5B56-4C3C-BD17-7AB3B49DDC82}"/>
              </a:ext>
            </a:extLst>
          </p:cNvPr>
          <p:cNvGrpSpPr/>
          <p:nvPr/>
        </p:nvGrpSpPr>
        <p:grpSpPr>
          <a:xfrm>
            <a:off x="898142" y="1189934"/>
            <a:ext cx="7238481" cy="3344191"/>
            <a:chOff x="898142" y="1189934"/>
            <a:chExt cx="7238481" cy="3344191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68A27024-337C-4510-B7B7-A35A29665B4E}"/>
                </a:ext>
              </a:extLst>
            </p:cNvPr>
            <p:cNvGrpSpPr/>
            <p:nvPr/>
          </p:nvGrpSpPr>
          <p:grpSpPr>
            <a:xfrm>
              <a:off x="898142" y="1265784"/>
              <a:ext cx="7238481" cy="3268341"/>
              <a:chOff x="898142" y="1265784"/>
              <a:chExt cx="7238481" cy="3268341"/>
            </a:xfrm>
          </p:grpSpPr>
          <p:sp>
            <p:nvSpPr>
              <p:cNvPr id="4" name="ดาว: 8 แฉก 3">
                <a:extLst>
                  <a:ext uri="{FF2B5EF4-FFF2-40B4-BE49-F238E27FC236}">
                    <a16:creationId xmlns:a16="http://schemas.microsoft.com/office/drawing/2014/main" xmlns="" id="{F1F7A1FF-B493-4AB1-B91D-3DA5145E2032}"/>
                  </a:ext>
                </a:extLst>
              </p:cNvPr>
              <p:cNvSpPr/>
              <p:nvPr/>
            </p:nvSpPr>
            <p:spPr>
              <a:xfrm>
                <a:off x="898142" y="2484604"/>
                <a:ext cx="899681" cy="754849"/>
              </a:xfrm>
              <a:prstGeom prst="star8">
                <a:avLst/>
              </a:prstGeom>
              <a:solidFill>
                <a:srgbClr val="00006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" name="กลุ่ม 2">
                <a:extLst>
                  <a:ext uri="{FF2B5EF4-FFF2-40B4-BE49-F238E27FC236}">
                    <a16:creationId xmlns:a16="http://schemas.microsoft.com/office/drawing/2014/main" xmlns="" id="{7A9E3762-27AC-4B80-8374-4B87B3035D30}"/>
                  </a:ext>
                </a:extLst>
              </p:cNvPr>
              <p:cNvGrpSpPr/>
              <p:nvPr/>
            </p:nvGrpSpPr>
            <p:grpSpPr>
              <a:xfrm>
                <a:off x="1945052" y="1265784"/>
                <a:ext cx="6191571" cy="3268341"/>
                <a:chOff x="2123271" y="1273385"/>
                <a:chExt cx="6191571" cy="3268341"/>
              </a:xfrm>
            </p:grpSpPr>
            <p:sp>
              <p:nvSpPr>
                <p:cNvPr id="6" name="กล่องข้อความ 5">
                  <a:extLst>
                    <a:ext uri="{FF2B5EF4-FFF2-40B4-BE49-F238E27FC236}">
                      <a16:creationId xmlns:a16="http://schemas.microsoft.com/office/drawing/2014/main" xmlns="" id="{0A1123D5-8AF4-4457-88C5-9D0F8408AD8C}"/>
                    </a:ext>
                  </a:extLst>
                </p:cNvPr>
                <p:cNvSpPr txBox="1"/>
                <p:nvPr/>
              </p:nvSpPr>
              <p:spPr>
                <a:xfrm>
                  <a:off x="2123271" y="2454132"/>
                  <a:ext cx="2301500" cy="830997"/>
                </a:xfrm>
                <a:prstGeom prst="rect">
                  <a:avLst/>
                </a:prstGeom>
                <a:solidFill>
                  <a:srgbClr val="000066"/>
                </a:solidFill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การสร้างและการรักษา</a:t>
                  </a:r>
                  <a:endParaRPr lang="th-TH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r>
                    <a:rPr lang="en-US" sz="16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บุคลากรและวัฒนธรรม</a:t>
                  </a:r>
                  <a:endParaRPr lang="th-TH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r>
                    <a:rPr lang="en-US" sz="16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ที่ดีขององค์กร</a:t>
                  </a:r>
                  <a:endParaRPr lang="th-TH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กล่องข้อความ 7">
                  <a:extLst>
                    <a:ext uri="{FF2B5EF4-FFF2-40B4-BE49-F238E27FC236}">
                      <a16:creationId xmlns:a16="http://schemas.microsoft.com/office/drawing/2014/main" xmlns="" id="{8BBC36A4-6BCF-450D-ABAE-58F4A1E1DD2E}"/>
                    </a:ext>
                  </a:extLst>
                </p:cNvPr>
                <p:cNvSpPr txBox="1"/>
                <p:nvPr/>
              </p:nvSpPr>
              <p:spPr>
                <a:xfrm>
                  <a:off x="4866468" y="1273385"/>
                  <a:ext cx="3448374" cy="584775"/>
                </a:xfrm>
                <a:prstGeom prst="rect">
                  <a:avLst/>
                </a:prstGeom>
                <a:solidFill>
                  <a:srgbClr val="CCECFF"/>
                </a:solidFill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r>
                    <a:rPr lang="th-TH" sz="16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1.การสื่อสารและการตระหนักถึงนโยบาย</a:t>
                  </a:r>
                </a:p>
                <a:p>
                  <a:r>
                    <a:rPr lang="th-TH" sz="16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ของการบริหารจัดการความเสี่ยง</a:t>
                  </a:r>
                </a:p>
              </p:txBody>
            </p:sp>
            <p:sp>
              <p:nvSpPr>
                <p:cNvPr id="9" name="กล่องข้อความ 8">
                  <a:extLst>
                    <a:ext uri="{FF2B5EF4-FFF2-40B4-BE49-F238E27FC236}">
                      <a16:creationId xmlns:a16="http://schemas.microsoft.com/office/drawing/2014/main" xmlns="" id="{4C931D06-6506-46C6-B7FA-E419167E2D04}"/>
                    </a:ext>
                  </a:extLst>
                </p:cNvPr>
                <p:cNvSpPr txBox="1"/>
                <p:nvPr/>
              </p:nvSpPr>
              <p:spPr>
                <a:xfrm>
                  <a:off x="4866465" y="1939754"/>
                  <a:ext cx="3448374" cy="584775"/>
                </a:xfrm>
                <a:prstGeom prst="rect">
                  <a:avLst/>
                </a:prstGeom>
                <a:solidFill>
                  <a:srgbClr val="CCECFF"/>
                </a:solidFill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r>
                    <a:rPr lang="th-TH" sz="16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2.การสร้างความตระหนักถึงหน้าที่</a:t>
                  </a:r>
                </a:p>
                <a:p>
                  <a:r>
                    <a:rPr lang="th-TH" sz="16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ต่อองค์กรในการแจ้งข้อมูลผิดปกติ</a:t>
                  </a:r>
                </a:p>
              </p:txBody>
            </p:sp>
            <p:sp>
              <p:nvSpPr>
                <p:cNvPr id="10" name="กล่องข้อความ 9">
                  <a:extLst>
                    <a:ext uri="{FF2B5EF4-FFF2-40B4-BE49-F238E27FC236}">
                      <a16:creationId xmlns:a16="http://schemas.microsoft.com/office/drawing/2014/main" xmlns="" id="{B0B55311-3B36-49FF-AB72-3C7CA2D99C85}"/>
                    </a:ext>
                  </a:extLst>
                </p:cNvPr>
                <p:cNvSpPr txBox="1"/>
                <p:nvPr/>
              </p:nvSpPr>
              <p:spPr>
                <a:xfrm>
                  <a:off x="4835466" y="2614647"/>
                  <a:ext cx="3448374" cy="584775"/>
                </a:xfrm>
                <a:prstGeom prst="rect">
                  <a:avLst/>
                </a:prstGeom>
                <a:solidFill>
                  <a:srgbClr val="CCECFF"/>
                </a:solidFill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r>
                    <a:rPr lang="th-TH" sz="16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3.การสร้างพฤติกรรมแบ่งปันข้อมูล</a:t>
                  </a:r>
                </a:p>
                <a:p>
                  <a:r>
                    <a:rPr lang="th-TH" sz="16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ภายในองค์กร</a:t>
                  </a:r>
                </a:p>
              </p:txBody>
            </p:sp>
            <p:sp>
              <p:nvSpPr>
                <p:cNvPr id="11" name="กล่องข้อความ 10">
                  <a:extLst>
                    <a:ext uri="{FF2B5EF4-FFF2-40B4-BE49-F238E27FC236}">
                      <a16:creationId xmlns:a16="http://schemas.microsoft.com/office/drawing/2014/main" xmlns="" id="{42BAF681-4BBF-4F2E-B6EC-5668680AB6AA}"/>
                    </a:ext>
                  </a:extLst>
                </p:cNvPr>
                <p:cNvSpPr txBox="1"/>
                <p:nvPr/>
              </p:nvSpPr>
              <p:spPr>
                <a:xfrm>
                  <a:off x="4835466" y="3281791"/>
                  <a:ext cx="3448374" cy="584775"/>
                </a:xfrm>
                <a:prstGeom prst="rect">
                  <a:avLst/>
                </a:prstGeom>
                <a:solidFill>
                  <a:srgbClr val="CCECFF"/>
                </a:solidFill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r>
                    <a:rPr lang="th-TH" sz="16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4.การสร้างพฤติกรรมการตัดสินใจตาม  </a:t>
                  </a:r>
                </a:p>
                <a:p>
                  <a:r>
                    <a:rPr lang="th-TH" sz="16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นโยบายการบริหารจัดการความเสี่ยง</a:t>
                  </a:r>
                </a:p>
              </p:txBody>
            </p:sp>
            <p:sp>
              <p:nvSpPr>
                <p:cNvPr id="12" name="กล่องข้อความ 11">
                  <a:extLst>
                    <a:ext uri="{FF2B5EF4-FFF2-40B4-BE49-F238E27FC236}">
                      <a16:creationId xmlns:a16="http://schemas.microsoft.com/office/drawing/2014/main" xmlns="" id="{6E092127-FDED-44C2-B4E5-0332E9B3E934}"/>
                    </a:ext>
                  </a:extLst>
                </p:cNvPr>
                <p:cNvSpPr txBox="1"/>
                <p:nvPr/>
              </p:nvSpPr>
              <p:spPr>
                <a:xfrm>
                  <a:off x="4858716" y="3956951"/>
                  <a:ext cx="3448374" cy="584775"/>
                </a:xfrm>
                <a:prstGeom prst="rect">
                  <a:avLst/>
                </a:prstGeom>
                <a:solidFill>
                  <a:srgbClr val="CCECFF"/>
                </a:solidFill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r>
                    <a:rPr lang="th-TH" sz="16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5.การสร้างพฤติกรรมตระหนัก</a:t>
                  </a:r>
                </a:p>
                <a:p>
                  <a:r>
                    <a:rPr lang="th-TH" sz="16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ถึงความเสี่ยงและโอกาส</a:t>
                  </a:r>
                </a:p>
              </p:txBody>
            </p:sp>
            <p:sp>
              <p:nvSpPr>
                <p:cNvPr id="2" name="วงเล็บเหลี่ยมซ้าย 1">
                  <a:extLst>
                    <a:ext uri="{FF2B5EF4-FFF2-40B4-BE49-F238E27FC236}">
                      <a16:creationId xmlns:a16="http://schemas.microsoft.com/office/drawing/2014/main" xmlns="" id="{B4531F82-11CA-4FBA-86C5-7696D303E2FD}"/>
                    </a:ext>
                  </a:extLst>
                </p:cNvPr>
                <p:cNvSpPr/>
                <p:nvPr/>
              </p:nvSpPr>
              <p:spPr>
                <a:xfrm>
                  <a:off x="4572000" y="1602402"/>
                  <a:ext cx="263462" cy="2752202"/>
                </a:xfrm>
                <a:prstGeom prst="leftBracket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026" name="Picture 2" descr="ห้องสมุดเพื่อการเผยแพร่สารสนเทศด้วยเทคโนโลยีและการสื่อสาร - Home | Facebook">
              <a:extLst>
                <a:ext uri="{FF2B5EF4-FFF2-40B4-BE49-F238E27FC236}">
                  <a16:creationId xmlns:a16="http://schemas.microsoft.com/office/drawing/2014/main" xmlns="" id="{B30FE530-8DCD-4BD7-9D26-52596213C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97596" l="0" r="100000">
                          <a14:foregroundMark x1="33884" y1="39423" x2="34711" y2="46154"/>
                          <a14:foregroundMark x1="66116" y1="32692" x2="89669" y2="9615"/>
                          <a14:foregroundMark x1="67355" y1="24038" x2="95455" y2="34135"/>
                          <a14:foregroundMark x1="68595" y1="22115" x2="77686" y2="19712"/>
                          <a14:foregroundMark x1="76033" y1="18269" x2="78099" y2="1442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56" y="1189934"/>
              <a:ext cx="1330481" cy="1143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ความเสี่ยงด้านการเงินที่มักพบในครอบครัว และการป้องกันความเสี่ยง | True  Careers">
              <a:extLst>
                <a:ext uri="{FF2B5EF4-FFF2-40B4-BE49-F238E27FC236}">
                  <a16:creationId xmlns:a16="http://schemas.microsoft.com/office/drawing/2014/main" xmlns="" id="{A200EE17-8318-46D0-86B4-535511A49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0" b="89630" l="5630" r="89544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097" y="3472726"/>
              <a:ext cx="2134329" cy="7724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5661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124F6CEF-9D20-49DD-A838-B4AD9A25782B}"/>
              </a:ext>
            </a:extLst>
          </p:cNvPr>
          <p:cNvSpPr txBox="1"/>
          <p:nvPr/>
        </p:nvSpPr>
        <p:spPr>
          <a:xfrm>
            <a:off x="1275439" y="6978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xmlns="" id="{0CE05705-AFB2-4F6E-BB58-6E74885D00CD}"/>
              </a:ext>
            </a:extLst>
          </p:cNvPr>
          <p:cNvSpPr/>
          <p:nvPr/>
        </p:nvSpPr>
        <p:spPr>
          <a:xfrm>
            <a:off x="1973066" y="592423"/>
            <a:ext cx="6044340" cy="580178"/>
          </a:xfrm>
          <a:prstGeom prst="roundRect">
            <a:avLst>
              <a:gd name="adj" fmla="val 50000"/>
            </a:avLst>
          </a:prstGeom>
          <a:solidFill>
            <a:srgbClr val="401B5B"/>
          </a:solidFill>
          <a:ln w="38100"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กรอบการบริหารจัดการความเสี่ยง 8 ประการ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2F204F84-245F-4B08-A0CD-CF3A0FE95C6F}"/>
              </a:ext>
            </a:extLst>
          </p:cNvPr>
          <p:cNvGrpSpPr/>
          <p:nvPr/>
        </p:nvGrpSpPr>
        <p:grpSpPr>
          <a:xfrm>
            <a:off x="566139" y="1416249"/>
            <a:ext cx="8011722" cy="1433421"/>
            <a:chOff x="559050" y="1294222"/>
            <a:chExt cx="8011722" cy="1433421"/>
          </a:xfrm>
        </p:grpSpPr>
        <p:sp>
          <p:nvSpPr>
            <p:cNvPr id="7" name="ดาว: 8 แฉก 6">
              <a:extLst>
                <a:ext uri="{FF2B5EF4-FFF2-40B4-BE49-F238E27FC236}">
                  <a16:creationId xmlns:a16="http://schemas.microsoft.com/office/drawing/2014/main" xmlns="" id="{0FF369F3-A198-4326-9632-B2DBF6F86B39}"/>
                </a:ext>
              </a:extLst>
            </p:cNvPr>
            <p:cNvSpPr/>
            <p:nvPr/>
          </p:nvSpPr>
          <p:spPr>
            <a:xfrm>
              <a:off x="3426202" y="1294222"/>
              <a:ext cx="813662" cy="628270"/>
            </a:xfrm>
            <a:prstGeom prst="star8">
              <a:avLst/>
            </a:prstGeom>
            <a:solidFill>
              <a:srgbClr val="0000C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xmlns="" id="{6071A04E-D95E-4CB6-BAA5-C4A3B3441490}"/>
                </a:ext>
              </a:extLst>
            </p:cNvPr>
            <p:cNvSpPr txBox="1"/>
            <p:nvPr/>
          </p:nvSpPr>
          <p:spPr>
            <a:xfrm>
              <a:off x="4454788" y="1507247"/>
              <a:ext cx="4019576" cy="338554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70C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การตระหนักถึงผู้มีส่วนได้ส่วนเสีย</a:t>
              </a:r>
              <a:endParaRPr lang="th-TH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xmlns="" id="{389070AC-0DDA-41CE-B126-3A03E9AA0FD7}"/>
                </a:ext>
              </a:extLst>
            </p:cNvPr>
            <p:cNvSpPr/>
            <p:nvPr/>
          </p:nvSpPr>
          <p:spPr>
            <a:xfrm>
              <a:off x="3294676" y="2029023"/>
              <a:ext cx="5276096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คำนึงถึงวัตถุประสงค์ขององค์กรเป็นหลักและผู้มีส่วนได้ส่วนเสีย โดยเฉพาะความคาดหวังของผู้รับบริการที่มีต่อองค์กร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52" name="Picture 4" descr="องค์การบริหารส่วนตำบลทุ่งคาโงก หมู่ที่ 1 ตำบลทุ่งคาโงก อำเภอเมือง  จังหวัดพังงา 82000 : www.thungkangok.go.th">
              <a:extLst>
                <a:ext uri="{FF2B5EF4-FFF2-40B4-BE49-F238E27FC236}">
                  <a16:creationId xmlns:a16="http://schemas.microsoft.com/office/drawing/2014/main" xmlns="" id="{65DD29AF-D188-4ED7-B221-B99408E08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2160" y1="68590" x2="14815" y2="89744"/>
                          <a14:foregroundMark x1="20062" y1="66667" x2="26852" y2="94872"/>
                          <a14:foregroundMark x1="51852" y1="64103" x2="54630" y2="77564"/>
                          <a14:foregroundMark x1="62037" y1="64744" x2="93519" y2="69872"/>
                          <a14:foregroundMark x1="30556" y1="3846" x2="7099" y2="41026"/>
                          <a14:foregroundMark x1="29938" y1="3205" x2="28395" y2="24359"/>
                          <a14:foregroundMark x1="9568" y1="52564" x2="14198" y2="78846"/>
                          <a14:foregroundMark x1="63272" y1="66026" x2="62654" y2="79487"/>
                          <a14:foregroundMark x1="17901" y1="5128" x2="7099" y2="35897"/>
                          <a14:foregroundMark x1="16667" y1="3205" x2="5556" y2="22436"/>
                          <a14:foregroundMark x1="66667" y1="66026" x2="66049" y2="78846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50" y="1450644"/>
              <a:ext cx="2652228" cy="12769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4170054B-1AF0-4ED0-A565-16DDAA913F99}"/>
              </a:ext>
            </a:extLst>
          </p:cNvPr>
          <p:cNvGrpSpPr/>
          <p:nvPr/>
        </p:nvGrpSpPr>
        <p:grpSpPr>
          <a:xfrm>
            <a:off x="638184" y="2895773"/>
            <a:ext cx="7867631" cy="3690292"/>
            <a:chOff x="703141" y="2727644"/>
            <a:chExt cx="7867631" cy="3690292"/>
          </a:xfrm>
        </p:grpSpPr>
        <p:sp>
          <p:nvSpPr>
            <p:cNvPr id="9" name="ดาว: 8 แฉก 8">
              <a:extLst>
                <a:ext uri="{FF2B5EF4-FFF2-40B4-BE49-F238E27FC236}">
                  <a16:creationId xmlns:a16="http://schemas.microsoft.com/office/drawing/2014/main" xmlns="" id="{2DE945F8-9E40-40C8-9895-D311558AF3B5}"/>
                </a:ext>
              </a:extLst>
            </p:cNvPr>
            <p:cNvSpPr/>
            <p:nvPr/>
          </p:nvSpPr>
          <p:spPr>
            <a:xfrm>
              <a:off x="703141" y="3017158"/>
              <a:ext cx="813662" cy="690162"/>
            </a:xfrm>
            <a:prstGeom prst="star8">
              <a:avLst/>
            </a:prstGeom>
            <a:solidFill>
              <a:srgbClr val="FFB84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xmlns="" id="{053D42D7-E2A7-4C0C-B40E-533424B1156A}"/>
                </a:ext>
              </a:extLst>
            </p:cNvPr>
            <p:cNvSpPr txBox="1"/>
            <p:nvPr/>
          </p:nvSpPr>
          <p:spPr>
            <a:xfrm>
              <a:off x="1569111" y="3122545"/>
              <a:ext cx="3500990" cy="584775"/>
            </a:xfrm>
            <a:prstGeom prst="rect">
              <a:avLst/>
            </a:prstGeom>
            <a:solidFill>
              <a:srgbClr val="FFB84F"/>
            </a:solidFill>
            <a:ln>
              <a:solidFill>
                <a:srgbClr val="00206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การกำหนดยุทธศาสตร์</a:t>
              </a:r>
              <a:r>
                <a:rPr lang="en-US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n-US" sz="1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กลยุทธ์</a:t>
              </a:r>
              <a:r>
                <a:rPr lang="en-US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วัตถุประสงค์</a:t>
              </a:r>
              <a:r>
                <a:rPr lang="en-US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และการตัดสินใจ</a:t>
              </a:r>
              <a:endParaRPr lang="th-TH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สี่เหลี่ยมผืนผ้า 2">
              <a:extLst>
                <a:ext uri="{FF2B5EF4-FFF2-40B4-BE49-F238E27FC236}">
                  <a16:creationId xmlns:a16="http://schemas.microsoft.com/office/drawing/2014/main" xmlns="" id="{984F8678-9AF9-45B9-BBAE-8933C5797963}"/>
                </a:ext>
              </a:extLst>
            </p:cNvPr>
            <p:cNvSpPr/>
            <p:nvPr/>
          </p:nvSpPr>
          <p:spPr>
            <a:xfrm>
              <a:off x="1516803" y="3936349"/>
              <a:ext cx="3411658" cy="10772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29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็นเครื่องมือช่วยผู้บริหารทำให้มั่นใจว่ายุทธศาสตร์/กลยุทธ์ขององค์กรสอดคล้องกับพันธกิจตามกฎหมายและหน้าที่ความรับผิดชอบของหน่วยงาน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xmlns="" id="{A6E4875B-0749-41DE-A36D-050E3CD31C3B}"/>
                </a:ext>
              </a:extLst>
            </p:cNvPr>
            <p:cNvSpPr/>
            <p:nvPr/>
          </p:nvSpPr>
          <p:spPr>
            <a:xfrm>
              <a:off x="5191926" y="3807302"/>
              <a:ext cx="3378846" cy="13234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29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จะถูกใช้เป็นเครื่องมือในการกำหนด</a:t>
              </a:r>
            </a:p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-ทางเลือกของงาน/โครงการ </a:t>
              </a:r>
            </a:p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-วัตถุประสงค์ระดับการปฏิบัติงาน </a:t>
              </a:r>
            </a:p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- มอบหมายความรับผิดชอบ </a:t>
              </a:r>
            </a:p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- เป็นส่วนหนึ่งของ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KPI</a:t>
              </a:r>
            </a:p>
          </p:txBody>
        </p:sp>
        <p:pic>
          <p:nvPicPr>
            <p:cNvPr id="2056" name="Picture 8" descr="แผนบริหารความเสี่ยง">
              <a:extLst>
                <a:ext uri="{FF2B5EF4-FFF2-40B4-BE49-F238E27FC236}">
                  <a16:creationId xmlns:a16="http://schemas.microsoft.com/office/drawing/2014/main" xmlns="" id="{C0CA37A8-0E8E-453E-A304-F17C3AE1C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63" b="100000" l="0" r="100000">
                          <a14:foregroundMark x1="35622" y1="95833" x2="44206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074" y="2727644"/>
              <a:ext cx="1041825" cy="965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ลูกศร: ลง 3">
              <a:extLst>
                <a:ext uri="{FF2B5EF4-FFF2-40B4-BE49-F238E27FC236}">
                  <a16:creationId xmlns:a16="http://schemas.microsoft.com/office/drawing/2014/main" xmlns="" id="{68FF2108-B9D1-4270-830A-36F37BCDAB93}"/>
                </a:ext>
              </a:extLst>
            </p:cNvPr>
            <p:cNvSpPr/>
            <p:nvPr/>
          </p:nvSpPr>
          <p:spPr>
            <a:xfrm>
              <a:off x="3211278" y="3774081"/>
              <a:ext cx="371729" cy="16226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ลูกศร: ลง 15">
              <a:extLst>
                <a:ext uri="{FF2B5EF4-FFF2-40B4-BE49-F238E27FC236}">
                  <a16:creationId xmlns:a16="http://schemas.microsoft.com/office/drawing/2014/main" xmlns="" id="{3D540531-98B3-4CFC-BE33-36D7F2C71164}"/>
                </a:ext>
              </a:extLst>
            </p:cNvPr>
            <p:cNvSpPr/>
            <p:nvPr/>
          </p:nvSpPr>
          <p:spPr>
            <a:xfrm rot="15963642">
              <a:off x="4874329" y="4393824"/>
              <a:ext cx="371729" cy="16226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สถาบันเพิ่มผลผลิตแห่งชาติ - FTPI">
              <a:extLst>
                <a:ext uri="{FF2B5EF4-FFF2-40B4-BE49-F238E27FC236}">
                  <a16:creationId xmlns:a16="http://schemas.microsoft.com/office/drawing/2014/main" xmlns="" id="{BD3CD5BD-783D-4742-8CB4-25273000B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0" b="97542" l="0" r="100000">
                          <a14:foregroundMark x1="14292" y1="26792" x2="35708" y2="20333"/>
                          <a14:foregroundMark x1="61583" y1="18333" x2="83000" y2="20833"/>
                          <a14:foregroundMark x1="34708" y1="45750" x2="73042" y2="53208"/>
                          <a14:foregroundMark x1="35708" y1="46250" x2="45667" y2="58167"/>
                          <a14:foregroundMark x1="53125" y1="42750" x2="71542" y2="50208"/>
                          <a14:foregroundMark x1="52625" y1="53208" x2="61583" y2="54208"/>
                          <a14:foregroundMark x1="71542" y1="10375" x2="62583" y2="18833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780" y="5013567"/>
              <a:ext cx="1404369" cy="1404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65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xmlns="" id="{B8DD4924-08E0-4336-B588-748BD523E750}"/>
              </a:ext>
            </a:extLst>
          </p:cNvPr>
          <p:cNvSpPr/>
          <p:nvPr/>
        </p:nvSpPr>
        <p:spPr>
          <a:xfrm>
            <a:off x="2079001" y="411961"/>
            <a:ext cx="6065359" cy="580178"/>
          </a:xfrm>
          <a:prstGeom prst="roundRect">
            <a:avLst>
              <a:gd name="adj" fmla="val 50000"/>
            </a:avLst>
          </a:prstGeom>
          <a:solidFill>
            <a:srgbClr val="321547"/>
          </a:solidFill>
          <a:ln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กรอบการบริหารจัดการความเสี่ยง 8 ประการ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8F4B92A0-5C12-4EAA-9E2E-E0C6CDC66D2D}"/>
              </a:ext>
            </a:extLst>
          </p:cNvPr>
          <p:cNvSpPr txBox="1"/>
          <p:nvPr/>
        </p:nvSpPr>
        <p:spPr>
          <a:xfrm>
            <a:off x="1240064" y="4903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xmlns="" id="{E0556E36-0B30-4AED-BA7A-3B82C8A4D52E}"/>
              </a:ext>
            </a:extLst>
          </p:cNvPr>
          <p:cNvGrpSpPr/>
          <p:nvPr/>
        </p:nvGrpSpPr>
        <p:grpSpPr>
          <a:xfrm>
            <a:off x="1016302" y="1290221"/>
            <a:ext cx="7399278" cy="1582588"/>
            <a:chOff x="1016302" y="1290221"/>
            <a:chExt cx="7399278" cy="1582588"/>
          </a:xfrm>
        </p:grpSpPr>
        <p:sp>
          <p:nvSpPr>
            <p:cNvPr id="5" name="ดาว: 8 แฉก 4">
              <a:extLst>
                <a:ext uri="{FF2B5EF4-FFF2-40B4-BE49-F238E27FC236}">
                  <a16:creationId xmlns:a16="http://schemas.microsoft.com/office/drawing/2014/main" xmlns="" id="{F97D44DF-190E-4C15-9E68-7C11D59165DA}"/>
                </a:ext>
              </a:extLst>
            </p:cNvPr>
            <p:cNvSpPr/>
            <p:nvPr/>
          </p:nvSpPr>
          <p:spPr>
            <a:xfrm>
              <a:off x="1016302" y="1762842"/>
              <a:ext cx="705173" cy="573437"/>
            </a:xfrm>
            <a:prstGeom prst="star8">
              <a:avLst/>
            </a:prstGeom>
            <a:solidFill>
              <a:srgbClr val="324D1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xmlns="" id="{02399CFD-5EF7-478B-BC80-BF3E9A75F4E6}"/>
                </a:ext>
              </a:extLst>
            </p:cNvPr>
            <p:cNvSpPr txBox="1"/>
            <p:nvPr/>
          </p:nvSpPr>
          <p:spPr>
            <a:xfrm>
              <a:off x="1798631" y="1932071"/>
              <a:ext cx="2361264" cy="338554"/>
            </a:xfrm>
            <a:prstGeom prst="rect">
              <a:avLst/>
            </a:prstGeom>
            <a:solidFill>
              <a:srgbClr val="003300"/>
            </a:solidFill>
            <a:ln>
              <a:solidFill>
                <a:srgbClr val="00206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การใช้ข้อมูลสารสนเทศ</a:t>
              </a:r>
              <a:endParaRPr lang="th-TH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xmlns="" id="{344C753E-FEC9-4BD1-AF25-8EA1D651EF27}"/>
                </a:ext>
              </a:extLst>
            </p:cNvPr>
            <p:cNvSpPr/>
            <p:nvPr/>
          </p:nvSpPr>
          <p:spPr>
            <a:xfrm>
              <a:off x="4434439" y="1290221"/>
              <a:ext cx="3981141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ควรพิจารณาใช้ข้อมูลสารสนเทศใน</a:t>
              </a:r>
            </a:p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การบริหารจัดการความเสี่ยง</a:t>
              </a: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xmlns="" id="{6C9B06B8-AB43-434A-9D84-043FB31701AA}"/>
                </a:ext>
              </a:extLst>
            </p:cNvPr>
            <p:cNvSpPr/>
            <p:nvPr/>
          </p:nvSpPr>
          <p:spPr>
            <a:xfrm>
              <a:off x="4426588" y="2041812"/>
              <a:ext cx="3981141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ควรกำหนดประเภทข้อมูลที่ต้องรวบรวม/    </a:t>
              </a:r>
            </a:p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วิธีการรวบรวม/การวิเคราะห์ข้อมูล/บุคคล</a:t>
              </a:r>
            </a:p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ที่ควรได้รับข้อมูล</a:t>
              </a:r>
            </a:p>
          </p:txBody>
        </p:sp>
        <p:sp>
          <p:nvSpPr>
            <p:cNvPr id="3" name="วงเล็บเหลี่ยมซ้าย 2">
              <a:extLst>
                <a:ext uri="{FF2B5EF4-FFF2-40B4-BE49-F238E27FC236}">
                  <a16:creationId xmlns:a16="http://schemas.microsoft.com/office/drawing/2014/main" xmlns="" id="{233EC84A-CD51-4A6F-AD9B-FE7D0B048CDA}"/>
                </a:ext>
              </a:extLst>
            </p:cNvPr>
            <p:cNvSpPr/>
            <p:nvPr/>
          </p:nvSpPr>
          <p:spPr>
            <a:xfrm>
              <a:off x="4261259" y="1557579"/>
              <a:ext cx="139382" cy="1116536"/>
            </a:xfrm>
            <a:prstGeom prst="leftBracket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xmlns="" id="{04313553-9579-4E06-BC47-9AE2FE438EF9}"/>
              </a:ext>
            </a:extLst>
          </p:cNvPr>
          <p:cNvGrpSpPr/>
          <p:nvPr/>
        </p:nvGrpSpPr>
        <p:grpSpPr>
          <a:xfrm>
            <a:off x="922149" y="3075577"/>
            <a:ext cx="7584360" cy="2527086"/>
            <a:chOff x="898902" y="2947367"/>
            <a:chExt cx="7584360" cy="2527086"/>
          </a:xfrm>
        </p:grpSpPr>
        <p:sp>
          <p:nvSpPr>
            <p:cNvPr id="6" name="ดาว: 8 แฉก 5">
              <a:extLst>
                <a:ext uri="{FF2B5EF4-FFF2-40B4-BE49-F238E27FC236}">
                  <a16:creationId xmlns:a16="http://schemas.microsoft.com/office/drawing/2014/main" xmlns="" id="{80A67DF8-2920-4099-BC0B-4FEF28A11373}"/>
                </a:ext>
              </a:extLst>
            </p:cNvPr>
            <p:cNvSpPr/>
            <p:nvPr/>
          </p:nvSpPr>
          <p:spPr>
            <a:xfrm>
              <a:off x="898902" y="3873102"/>
              <a:ext cx="716256" cy="615797"/>
            </a:xfrm>
            <a:prstGeom prst="star8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xmlns="" id="{1497ED91-5B55-4F6B-BFAF-AD95010A5BC8}"/>
                </a:ext>
              </a:extLst>
            </p:cNvPr>
            <p:cNvSpPr txBox="1"/>
            <p:nvPr/>
          </p:nvSpPr>
          <p:spPr>
            <a:xfrm>
              <a:off x="1671161" y="4018889"/>
              <a:ext cx="2398377" cy="36356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การพัฒนาอย่างต่อเนื่อง</a:t>
              </a:r>
              <a:endParaRPr lang="th-TH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xmlns="" id="{990786AB-2A82-4C09-B3A7-7F4A1149392C}"/>
                </a:ext>
              </a:extLst>
            </p:cNvPr>
            <p:cNvSpPr/>
            <p:nvPr/>
          </p:nvSpPr>
          <p:spPr>
            <a:xfrm>
              <a:off x="4338128" y="2947367"/>
              <a:ext cx="4116506" cy="892383"/>
            </a:xfrm>
            <a:prstGeom prst="rect">
              <a:avLst/>
            </a:prstGeom>
            <a:solidFill>
              <a:srgbClr val="FFCC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ความสมบูรณ์ของระบบบริหารจัดการความเสี่ยง </a:t>
              </a:r>
            </a:p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ขึ้นอยู่กับขนาด/โครงสร้าง/ศักยภาพของ </a:t>
              </a:r>
            </a:p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องค์กร/การใช้ระบบสารสนเทศ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xmlns="" id="{BA806739-5248-4B68-BCAA-642F408C7A57}"/>
                </a:ext>
              </a:extLst>
            </p:cNvPr>
            <p:cNvSpPr/>
            <p:nvPr/>
          </p:nvSpPr>
          <p:spPr>
            <a:xfrm>
              <a:off x="4338128" y="3928362"/>
              <a:ext cx="4116506" cy="627973"/>
            </a:xfrm>
            <a:prstGeom prst="rect">
              <a:avLst/>
            </a:prstGeom>
            <a:solidFill>
              <a:srgbClr val="FFCC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การพัฒนาระบบอาจเริ่มจากแบบ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Silo</a:t>
              </a:r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เป็นแบบ </a:t>
              </a:r>
            </a:p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บูรณาการ</a:t>
              </a:r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xmlns="" id="{729F495B-98D4-4B0D-B36E-735AFD7F4311}"/>
                </a:ext>
              </a:extLst>
            </p:cNvPr>
            <p:cNvSpPr/>
            <p:nvPr/>
          </p:nvSpPr>
          <p:spPr>
            <a:xfrm>
              <a:off x="4366756" y="5110890"/>
              <a:ext cx="4116506" cy="363563"/>
            </a:xfrm>
            <a:prstGeom prst="rect">
              <a:avLst/>
            </a:prstGeom>
            <a:solidFill>
              <a:srgbClr val="FFCC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th-TH" sz="1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มีการตัดสินใจบนพื้นฐานข้อมูลด้านความเสี่ยง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" name="วงเล็บเหลี่ยมซ้าย 1">
              <a:extLst>
                <a:ext uri="{FF2B5EF4-FFF2-40B4-BE49-F238E27FC236}">
                  <a16:creationId xmlns:a16="http://schemas.microsoft.com/office/drawing/2014/main" xmlns="" id="{E6610113-AD60-4ACF-8E46-BEF5A39DAB40}"/>
                </a:ext>
              </a:extLst>
            </p:cNvPr>
            <p:cNvSpPr/>
            <p:nvPr/>
          </p:nvSpPr>
          <p:spPr>
            <a:xfrm>
              <a:off x="4196553" y="3295618"/>
              <a:ext cx="141574" cy="2013824"/>
            </a:xfrm>
            <a:prstGeom prst="leftBracket">
              <a:avLst/>
            </a:prstGeom>
            <a:ln w="19050">
              <a:solidFill>
                <a:srgbClr val="66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xmlns="" id="{C8E6275A-B330-4F6A-949A-44DBFDCF3398}"/>
                </a:ext>
              </a:extLst>
            </p:cNvPr>
            <p:cNvSpPr/>
            <p:nvPr/>
          </p:nvSpPr>
          <p:spPr>
            <a:xfrm>
              <a:off x="4366756" y="4658760"/>
              <a:ext cx="4116506" cy="338554"/>
            </a:xfrm>
            <a:prstGeom prst="rect">
              <a:avLst/>
            </a:prstGeom>
            <a:solidFill>
              <a:srgbClr val="FFCC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ปลูกฝั่งให้เข้าสู่กระบวนการ ดำเนินงานปกติ</a:t>
              </a:r>
            </a:p>
          </p:txBody>
        </p:sp>
      </p:grpSp>
      <p:pic>
        <p:nvPicPr>
          <p:cNvPr id="3074" name="Picture 2" descr="เทคโนโลยีสารสนเทศและคอมพิวเตอร์กับการศึกษาไทย | BIG">
            <a:extLst>
              <a:ext uri="{FF2B5EF4-FFF2-40B4-BE49-F238E27FC236}">
                <a16:creationId xmlns:a16="http://schemas.microsoft.com/office/drawing/2014/main" xmlns="" id="{809F0211-68F1-4599-92C6-5ADD32FB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6917" y1="34406" x2="16917" y2="41912"/>
                        <a14:foregroundMark x1="10583" y1="41912" x2="14833" y2="47989"/>
                        <a14:foregroundMark x1="24000" y1="41912" x2="24667" y2="47989"/>
                        <a14:foregroundMark x1="38833" y1="20018" x2="48667" y2="23056"/>
                        <a14:foregroundMark x1="9167" y1="22252" x2="21167" y2="19214"/>
                        <a14:foregroundMark x1="7083" y1="27614" x2="16250" y2="26095"/>
                        <a14:foregroundMark x1="59250" y1="17784" x2="64167" y2="22252"/>
                        <a14:foregroundMark x1="67667" y1="16979" x2="69833" y2="20733"/>
                        <a14:foregroundMark x1="68417" y1="28329" x2="75417" y2="28329"/>
                        <a14:foregroundMark x1="82500" y1="39678" x2="82500" y2="45755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161" y="2506213"/>
            <a:ext cx="1492947" cy="139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การทำงานเป็นทีม TEAM | Rattanaphon Longlok">
            <a:extLst>
              <a:ext uri="{FF2B5EF4-FFF2-40B4-BE49-F238E27FC236}">
                <a16:creationId xmlns:a16="http://schemas.microsoft.com/office/drawing/2014/main" xmlns="" id="{8BA32240-0EA8-4DD8-B88D-D9463B64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305" y1="7602" x2="16610" y2="81287"/>
                        <a14:foregroundMark x1="35932" y1="32164" x2="34576" y2="3742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057" y="4684545"/>
            <a:ext cx="2276092" cy="13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191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81337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755576" y="1560229"/>
            <a:ext cx="771981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your attention</a:t>
            </a:r>
            <a:endParaRPr lang="th-TH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people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17032"/>
            <a:ext cx="2322260" cy="93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062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08CC85EB-5431-821A-AD83-B899A5B00617}"/>
              </a:ext>
            </a:extLst>
          </p:cNvPr>
          <p:cNvSpPr txBox="1"/>
          <p:nvPr/>
        </p:nvSpPr>
        <p:spPr>
          <a:xfrm>
            <a:off x="638770" y="2388361"/>
            <a:ext cx="786646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เพื่อให้มีความรู้ ความเข้าใจ หลักเกณฑ์กระทรวงการคลังว่าด้วยมาตรฐานและ   </a:t>
            </a:r>
          </a:p>
          <a:p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หลักเกณฑ์ปฏิบัติการบริหารจัดการความเสี่ยงสำหรับหน่วยงานของรัฐ พ.ศ.2562</a:t>
            </a:r>
          </a:p>
          <a:p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มาตรฐานการบริหารจัดการความเสี่ยงสำหรับหน่วยงานของรัฐ</a:t>
            </a:r>
          </a:p>
          <a:p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หลักเกณฑ์ปฏิบัติการบริหารจัดการความเสี่ยงสำหรับหน่วยงานของรัฐ   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A8084BAD-0DF9-8CC6-5F81-C397F14F19D1}"/>
              </a:ext>
            </a:extLst>
          </p:cNvPr>
          <p:cNvSpPr txBox="1"/>
          <p:nvPr/>
        </p:nvSpPr>
        <p:spPr>
          <a:xfrm>
            <a:off x="638770" y="4903110"/>
            <a:ext cx="786646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เพื่อให้สามารถคิดวิเคราะห์ สังเคราะห์อย่างเป็นระบบ เชื่อมโยงภารกิจ</a:t>
            </a:r>
          </a:p>
          <a:p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งานประจำและนโยบายของหน่วยงานกับกลไกการบริหารจัดการความเสี่ยง </a:t>
            </a:r>
          </a:p>
          <a:p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และการควบคุมภายใน</a:t>
            </a:r>
          </a:p>
        </p:txBody>
      </p:sp>
      <p:sp>
        <p:nvSpPr>
          <p:cNvPr id="8" name="Cloud Callout 9">
            <a:extLst>
              <a:ext uri="{FF2B5EF4-FFF2-40B4-BE49-F238E27FC236}">
                <a16:creationId xmlns:a16="http://schemas.microsoft.com/office/drawing/2014/main" xmlns="" id="{45973528-EF27-787D-847D-43F6146F39DA}"/>
              </a:ext>
            </a:extLst>
          </p:cNvPr>
          <p:cNvSpPr/>
          <p:nvPr/>
        </p:nvSpPr>
        <p:spPr>
          <a:xfrm>
            <a:off x="638770" y="962469"/>
            <a:ext cx="5068879" cy="942616"/>
          </a:xfrm>
          <a:prstGeom prst="cloudCallout">
            <a:avLst>
              <a:gd name="adj1" fmla="val 35657"/>
              <a:gd name="adj2" fmla="val 68563"/>
            </a:avLst>
          </a:prstGeom>
          <a:solidFill>
            <a:srgbClr val="544000"/>
          </a:solidFill>
          <a:ln w="127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วัตถุประสงค์</a:t>
            </a:r>
          </a:p>
          <a:p>
            <a:pPr algn="ctr"/>
            <a:r>
              <a:rPr lang="th-TH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การประชุมเชิงปฏิบัติการ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7635F157-2D30-D795-4AE9-8349F83F32A7}"/>
              </a:ext>
            </a:extLst>
          </p:cNvPr>
          <p:cNvSpPr txBox="1"/>
          <p:nvPr/>
        </p:nvSpPr>
        <p:spPr>
          <a:xfrm>
            <a:off x="638770" y="3784235"/>
            <a:ext cx="786646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เพื่อให้มีความรู้ ความเข้าใจหลักการบริหารจัดการความเสี่ยงระดับองค์กร</a:t>
            </a:r>
          </a:p>
          <a:p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- </a:t>
            </a:r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กรอบการบริหารจัดการความเสี่ยง</a:t>
            </a:r>
          </a:p>
          <a:p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th-TH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กระบวนการบริหารจัดการความเสี่ยง</a:t>
            </a:r>
          </a:p>
        </p:txBody>
      </p:sp>
    </p:spTree>
    <p:extLst>
      <p:ext uri="{BB962C8B-B14F-4D97-AF65-F5344CB8AC3E}">
        <p14:creationId xmlns:p14="http://schemas.microsoft.com/office/powerpoint/2010/main" xmlns="" val="25522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09112" y="2665586"/>
            <a:ext cx="2654259" cy="1235172"/>
          </a:xfrm>
          <a:prstGeom prst="rect">
            <a:avLst/>
          </a:prstGeom>
          <a:solidFill>
            <a:srgbClr val="99FF66"/>
          </a:solidFill>
          <a:ln>
            <a:solidFill>
              <a:srgbClr val="0066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มาตรฐานและหลักเกณฑ์ปฏิบัติการควบคุมภายในสำหรับหน่วยงานของรัฐ พ.ศ.๒๕๖๑</a:t>
            </a:r>
          </a:p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(ประกาศ ๓ ต.ค. ๒๕๖๑)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188153" y="2665586"/>
            <a:ext cx="2654259" cy="1235173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มาตรฐานและหลักเกณฑ์</a:t>
            </a:r>
          </a:p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การตรวจสอบภายในสำหรับ</a:t>
            </a:r>
          </a:p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หน่วยงานของรัฐ พ.ศ.๒๕๖๑</a:t>
            </a:r>
          </a:p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(ประกาศ ๑๓ พ.ย. ๒๕๖๑)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067193" y="2665586"/>
            <a:ext cx="2654259" cy="1253225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มาตรฐานและหลักเกณฑ์ปฏิบัติ</a:t>
            </a:r>
          </a:p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การบริหารจัดการความเสี่ยง</a:t>
            </a:r>
          </a:p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สำหรับหน่วยงานของรัฐ </a:t>
            </a:r>
          </a:p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พ.ศ.๒๕๖๑</a:t>
            </a:r>
          </a:p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(ประกาศ ๑๘ มี.ค. ๒๕๖๒)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133240" y="4998930"/>
            <a:ext cx="1563858" cy="185907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-แนวคิด</a:t>
            </a:r>
          </a:p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-คำนิยาม</a:t>
            </a:r>
          </a:p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-ขอบเขตการใช้</a:t>
            </a:r>
          </a:p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-วัตถุประสงค์ของ</a:t>
            </a:r>
          </a:p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การควบคุมภายใน</a:t>
            </a:r>
          </a:p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-องค์ประกอบ</a:t>
            </a:r>
          </a:p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ของมาตรฐาน</a:t>
            </a:r>
          </a:p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การควบคุมภายใน</a:t>
            </a: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1738809" y="4998930"/>
            <a:ext cx="1283844" cy="3150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๑๔ ข้อ</a:t>
            </a: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3060748" y="4989814"/>
            <a:ext cx="1659708" cy="535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ด้านคุณสมบัติ</a:t>
            </a:r>
          </a:p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ด้านการปฏิบัติงาน</a:t>
            </a: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4556927" y="5013140"/>
            <a:ext cx="1285485" cy="31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๒๓ ข้อ</a:t>
            </a: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6202746" y="5028292"/>
            <a:ext cx="1008102" cy="535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คำนิยาม</a:t>
            </a:r>
          </a:p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มาตรฐาน</a:t>
            </a: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7487745" y="5028292"/>
            <a:ext cx="1333084" cy="31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๑๓ ข้อ 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3002908" y="911693"/>
            <a:ext cx="3022907" cy="772403"/>
            <a:chOff x="3002908" y="911693"/>
            <a:chExt cx="3022907" cy="772403"/>
          </a:xfrm>
        </p:grpSpPr>
        <p:sp>
          <p:nvSpPr>
            <p:cNvPr id="5" name="สี่เหลี่ยมผืนผ้า 4"/>
            <p:cNvSpPr/>
            <p:nvPr/>
          </p:nvSpPr>
          <p:spPr>
            <a:xfrm>
              <a:off x="3002908" y="911693"/>
              <a:ext cx="3022907" cy="589765"/>
            </a:xfrm>
            <a:prstGeom prst="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พ.ร.บ.วินัยการเงินและการคลังของรัฐ พ.ศ. ๒๕๖๑ มาตรา ๗๙</a:t>
              </a:r>
            </a:p>
          </p:txBody>
        </p:sp>
        <p:cxnSp>
          <p:nvCxnSpPr>
            <p:cNvPr id="29" name="ลูกศรเชื่อมต่อแบบตรง 28"/>
            <p:cNvCxnSpPr/>
            <p:nvPr/>
          </p:nvCxnSpPr>
          <p:spPr>
            <a:xfrm>
              <a:off x="4528601" y="1463951"/>
              <a:ext cx="0" cy="2201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กลุ่ม 1"/>
          <p:cNvGrpSpPr/>
          <p:nvPr/>
        </p:nvGrpSpPr>
        <p:grpSpPr>
          <a:xfrm>
            <a:off x="3014865" y="54636"/>
            <a:ext cx="3022907" cy="817517"/>
            <a:chOff x="3014865" y="54636"/>
            <a:chExt cx="3022907" cy="817517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3014865" y="54636"/>
              <a:ext cx="3022907" cy="58976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รัฐธรรมนูญแห่งราชอาณาจักรไทย </a:t>
              </a:r>
            </a:p>
            <a:p>
              <a:pPr algn="ctr"/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พ.ศ. ๒๕๖๐ มาตรา ๖๒ วรรคสาม</a:t>
              </a:r>
            </a:p>
          </p:txBody>
        </p:sp>
        <p:cxnSp>
          <p:nvCxnSpPr>
            <p:cNvPr id="59" name="ลูกศรเชื่อมต่อแบบตรง 58"/>
            <p:cNvCxnSpPr/>
            <p:nvPr/>
          </p:nvCxnSpPr>
          <p:spPr>
            <a:xfrm>
              <a:off x="4526318" y="652008"/>
              <a:ext cx="0" cy="2201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คำบรรยายภาพแบบสี่เหลี่ยมมุมมน 30"/>
          <p:cNvSpPr/>
          <p:nvPr/>
        </p:nvSpPr>
        <p:spPr>
          <a:xfrm>
            <a:off x="530857" y="904864"/>
            <a:ext cx="1949330" cy="821576"/>
          </a:xfrm>
          <a:prstGeom prst="wedgeRoundRectCallout">
            <a:avLst>
              <a:gd name="adj1" fmla="val 74158"/>
              <a:gd name="adj2" fmla="val -18881"/>
              <a:gd name="adj3" fmla="val 16667"/>
            </a:avLst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ที่มาและความสัมพันธ์</a:t>
            </a:r>
          </a:p>
          <a:p>
            <a:pPr algn="ctr"/>
            <a:r>
              <a:rPr lang="th-TH" sz="16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ของกฎหมาย</a:t>
            </a:r>
          </a:p>
        </p:txBody>
      </p:sp>
      <p:grpSp>
        <p:nvGrpSpPr>
          <p:cNvPr id="10" name="กลุ่ม 9"/>
          <p:cNvGrpSpPr/>
          <p:nvPr/>
        </p:nvGrpSpPr>
        <p:grpSpPr>
          <a:xfrm>
            <a:off x="6093520" y="881155"/>
            <a:ext cx="2789666" cy="1301883"/>
            <a:chOff x="6093520" y="881155"/>
            <a:chExt cx="2789666" cy="1301883"/>
          </a:xfrm>
        </p:grpSpPr>
        <p:sp>
          <p:nvSpPr>
            <p:cNvPr id="44" name="สี่เหลี่ยมผืนผ้า 42"/>
            <p:cNvSpPr/>
            <p:nvPr/>
          </p:nvSpPr>
          <p:spPr>
            <a:xfrm>
              <a:off x="6489965" y="881155"/>
              <a:ext cx="2312688" cy="670651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99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พ.ร.บ.ประกอบรัฐธรรมนูญ</a:t>
              </a:r>
            </a:p>
            <a:p>
              <a:pPr algn="ctr"/>
              <a:r>
                <a:rPr lang="th-TH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ว่าด้วยการตรวจเงินแผ่นดิน พ.ศ. ๒๕๖๑</a:t>
              </a:r>
            </a:p>
          </p:txBody>
        </p:sp>
        <p:sp>
          <p:nvSpPr>
            <p:cNvPr id="47" name="กล่องข้อความ 12"/>
            <p:cNvSpPr txBox="1"/>
            <p:nvPr/>
          </p:nvSpPr>
          <p:spPr>
            <a:xfrm>
              <a:off x="6409432" y="1659818"/>
              <a:ext cx="2473754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th-TH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คณะกรรมการตรวจเงินแผ่นดิน</a:t>
              </a:r>
            </a:p>
            <a:p>
              <a:r>
                <a:rPr lang="th-TH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สำนักงานการตรวจเงินแผ่นดิน</a:t>
              </a:r>
            </a:p>
          </p:txBody>
        </p:sp>
        <p:cxnSp>
          <p:nvCxnSpPr>
            <p:cNvPr id="48" name="ลูกศรเชื่อมต่อแบบตรง 10"/>
            <p:cNvCxnSpPr/>
            <p:nvPr/>
          </p:nvCxnSpPr>
          <p:spPr>
            <a:xfrm>
              <a:off x="6093520" y="1216480"/>
              <a:ext cx="3663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/>
          <p:cNvGrpSpPr/>
          <p:nvPr/>
        </p:nvGrpSpPr>
        <p:grpSpPr>
          <a:xfrm>
            <a:off x="338021" y="3900758"/>
            <a:ext cx="2611563" cy="1015126"/>
            <a:chOff x="338021" y="3900758"/>
            <a:chExt cx="2611563" cy="1015126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1736641" y="4326119"/>
              <a:ext cx="1212943" cy="589765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หลักเกณฑ์ปฏิบัติ</a:t>
              </a:r>
            </a:p>
          </p:txBody>
        </p:sp>
        <p:grpSp>
          <p:nvGrpSpPr>
            <p:cNvPr id="30" name="กลุ่ม 29"/>
            <p:cNvGrpSpPr/>
            <p:nvPr/>
          </p:nvGrpSpPr>
          <p:grpSpPr>
            <a:xfrm>
              <a:off x="338021" y="3900758"/>
              <a:ext cx="2008838" cy="1015126"/>
              <a:chOff x="338021" y="3900758"/>
              <a:chExt cx="2008838" cy="1015126"/>
            </a:xfrm>
          </p:grpSpPr>
          <p:sp>
            <p:nvSpPr>
              <p:cNvPr id="8" name="สี่เหลี่ยมผืนผ้า 7"/>
              <p:cNvSpPr/>
              <p:nvPr/>
            </p:nvSpPr>
            <p:spPr>
              <a:xfrm>
                <a:off x="338021" y="4326119"/>
                <a:ext cx="1253400" cy="589765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มาตรฐานการควบคุมภายใน</a:t>
                </a:r>
              </a:p>
            </p:txBody>
          </p:sp>
          <p:cxnSp>
            <p:nvCxnSpPr>
              <p:cNvPr id="65" name="ตัวเชื่อมต่อตรง 64"/>
              <p:cNvCxnSpPr/>
              <p:nvPr/>
            </p:nvCxnSpPr>
            <p:spPr>
              <a:xfrm>
                <a:off x="946000" y="4157425"/>
                <a:ext cx="14008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ลูกศรเชื่อมต่อแบบตรง 66"/>
              <p:cNvCxnSpPr/>
              <p:nvPr/>
            </p:nvCxnSpPr>
            <p:spPr>
              <a:xfrm>
                <a:off x="946000" y="4153829"/>
                <a:ext cx="0" cy="1859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ลูกศรเชื่อมต่อแบบตรง 67"/>
              <p:cNvCxnSpPr/>
              <p:nvPr/>
            </p:nvCxnSpPr>
            <p:spPr>
              <a:xfrm>
                <a:off x="2343113" y="4146527"/>
                <a:ext cx="0" cy="1859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6" idx="2"/>
              </p:cNvCxnSpPr>
              <p:nvPr/>
            </p:nvCxnSpPr>
            <p:spPr>
              <a:xfrm>
                <a:off x="1636242" y="3900758"/>
                <a:ext cx="1774" cy="24605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กลุ่ม 12"/>
          <p:cNvGrpSpPr/>
          <p:nvPr/>
        </p:nvGrpSpPr>
        <p:grpSpPr>
          <a:xfrm>
            <a:off x="3212751" y="3887678"/>
            <a:ext cx="2610379" cy="1065210"/>
            <a:chOff x="3212751" y="3887678"/>
            <a:chExt cx="2610379" cy="1065210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3212751" y="4354208"/>
              <a:ext cx="1253400" cy="589765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มาตรฐานการตรวจสอบภายใน</a:t>
              </a: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4610187" y="4363123"/>
              <a:ext cx="1212943" cy="589765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หลักเกณฑ์ปฏิบัติ</a:t>
              </a:r>
            </a:p>
          </p:txBody>
        </p:sp>
        <p:cxnSp>
          <p:nvCxnSpPr>
            <p:cNvPr id="71" name="ตัวเชื่อมต่อตรง 70"/>
            <p:cNvCxnSpPr/>
            <p:nvPr/>
          </p:nvCxnSpPr>
          <p:spPr>
            <a:xfrm>
              <a:off x="3798809" y="4146527"/>
              <a:ext cx="14008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ลูกศรเชื่อมต่อแบบตรง 71"/>
            <p:cNvCxnSpPr/>
            <p:nvPr/>
          </p:nvCxnSpPr>
          <p:spPr>
            <a:xfrm>
              <a:off x="3801983" y="4134835"/>
              <a:ext cx="0" cy="1859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ลูกศรเชื่อมต่อแบบตรง 72"/>
            <p:cNvCxnSpPr/>
            <p:nvPr/>
          </p:nvCxnSpPr>
          <p:spPr>
            <a:xfrm>
              <a:off x="5199668" y="4134835"/>
              <a:ext cx="0" cy="1859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526318" y="3887678"/>
              <a:ext cx="1774" cy="24605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/>
          <p:cNvGrpSpPr/>
          <p:nvPr/>
        </p:nvGrpSpPr>
        <p:grpSpPr>
          <a:xfrm>
            <a:off x="6080097" y="3900471"/>
            <a:ext cx="2641356" cy="1081835"/>
            <a:chOff x="6080097" y="3900471"/>
            <a:chExt cx="2641356" cy="1081835"/>
          </a:xfrm>
        </p:grpSpPr>
        <p:sp>
          <p:nvSpPr>
            <p:cNvPr id="21" name="สี่เหลี่ยมผืนผ้า 20"/>
            <p:cNvSpPr/>
            <p:nvPr/>
          </p:nvSpPr>
          <p:spPr>
            <a:xfrm>
              <a:off x="7508510" y="4383508"/>
              <a:ext cx="1212943" cy="589765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หลักเกณฑ์ปฏิบัติ</a:t>
              </a: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80097" y="4392541"/>
              <a:ext cx="1253400" cy="589765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มาตรฐานการบริหารจัดการความเสี่ยง</a:t>
              </a:r>
            </a:p>
          </p:txBody>
        </p:sp>
        <p:cxnSp>
          <p:nvCxnSpPr>
            <p:cNvPr id="75" name="ตัวเชื่อมต่อตรง 74"/>
            <p:cNvCxnSpPr/>
            <p:nvPr/>
          </p:nvCxnSpPr>
          <p:spPr>
            <a:xfrm>
              <a:off x="6753428" y="4161107"/>
              <a:ext cx="14008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ลูกศรเชื่อมต่อแบบตรง 75"/>
            <p:cNvCxnSpPr/>
            <p:nvPr/>
          </p:nvCxnSpPr>
          <p:spPr>
            <a:xfrm>
              <a:off x="6753428" y="4161108"/>
              <a:ext cx="0" cy="1859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ลูกศรเชื่อมต่อแบบตรง 76"/>
            <p:cNvCxnSpPr/>
            <p:nvPr/>
          </p:nvCxnSpPr>
          <p:spPr>
            <a:xfrm>
              <a:off x="8154287" y="4161108"/>
              <a:ext cx="0" cy="1859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444029" y="3900471"/>
              <a:ext cx="1774" cy="24605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กลุ่ม 6"/>
          <p:cNvGrpSpPr/>
          <p:nvPr/>
        </p:nvGrpSpPr>
        <p:grpSpPr>
          <a:xfrm>
            <a:off x="1567406" y="1684097"/>
            <a:ext cx="5941104" cy="958366"/>
            <a:chOff x="1567406" y="1684097"/>
            <a:chExt cx="5941104" cy="958366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2989312" y="1684097"/>
              <a:ext cx="3022907" cy="5897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กระทรวงการคลังโดยกรมบัญชีกลาง</a:t>
              </a:r>
            </a:p>
            <a:p>
              <a:pPr algn="ctr"/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ประกาศหลักเกณฑ์</a:t>
              </a:r>
            </a:p>
          </p:txBody>
        </p:sp>
        <p:cxnSp>
          <p:nvCxnSpPr>
            <p:cNvPr id="42" name="ลูกศรเชื่อมต่อแบบตรง 41"/>
            <p:cNvCxnSpPr/>
            <p:nvPr/>
          </p:nvCxnSpPr>
          <p:spPr>
            <a:xfrm>
              <a:off x="1567406" y="2421743"/>
              <a:ext cx="0" cy="1823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ลูกศรเชื่อมต่อแบบตรง 44"/>
            <p:cNvCxnSpPr/>
            <p:nvPr/>
          </p:nvCxnSpPr>
          <p:spPr>
            <a:xfrm>
              <a:off x="7508510" y="2421742"/>
              <a:ext cx="0" cy="1823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ลูกศรเชื่อมต่อแบบตรง 54"/>
            <p:cNvCxnSpPr/>
            <p:nvPr/>
          </p:nvCxnSpPr>
          <p:spPr>
            <a:xfrm>
              <a:off x="4528601" y="2250737"/>
              <a:ext cx="0" cy="3917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1567406" y="2421742"/>
              <a:ext cx="5941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กลุ่ม 35"/>
          <p:cNvGrpSpPr/>
          <p:nvPr/>
        </p:nvGrpSpPr>
        <p:grpSpPr>
          <a:xfrm>
            <a:off x="1804145" y="5618850"/>
            <a:ext cx="7079041" cy="1166307"/>
            <a:chOff x="1804145" y="5618850"/>
            <a:chExt cx="7079041" cy="1166307"/>
          </a:xfrm>
        </p:grpSpPr>
        <p:sp>
          <p:nvSpPr>
            <p:cNvPr id="34" name="สี่เหลี่ยมผืนผ้า 33"/>
            <p:cNvSpPr/>
            <p:nvPr/>
          </p:nvSpPr>
          <p:spPr>
            <a:xfrm>
              <a:off x="6080098" y="6251953"/>
              <a:ext cx="2673426" cy="401834"/>
            </a:xfrm>
            <a:prstGeom prst="rect">
              <a:avLst/>
            </a:prstGeom>
            <a:solidFill>
              <a:srgbClr val="003300"/>
            </a:solidFill>
            <a:ln>
              <a:solidFill>
                <a:srgbClr val="0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สรุปข้อมูล/ออกแบบ </a:t>
              </a:r>
            </a:p>
            <a:p>
              <a:pPr algn="ctr"/>
              <a:r>
                <a:rPr lang="th-TH" sz="1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โดย ดร.สม</a:t>
              </a:r>
              <a:r>
                <a:rPr lang="th-TH" sz="1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มาต</a:t>
              </a:r>
              <a:r>
                <a:rPr lang="th-TH" sz="1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คำ</a:t>
              </a:r>
              <a:r>
                <a:rPr lang="th-TH" sz="1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วัจนัง</a:t>
              </a:r>
              <a:endParaRPr lang="th-TH" sz="1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920" y="5618850"/>
              <a:ext cx="1440159" cy="975351"/>
            </a:xfrm>
            <a:prstGeom prst="rect">
              <a:avLst/>
            </a:prstGeom>
          </p:spPr>
        </p:pic>
        <p:sp>
          <p:nvSpPr>
            <p:cNvPr id="35" name="รูปตัวแอล 34"/>
            <p:cNvSpPr/>
            <p:nvPr/>
          </p:nvSpPr>
          <p:spPr>
            <a:xfrm rot="5400000" flipH="1" flipV="1">
              <a:off x="5075222" y="2977193"/>
              <a:ext cx="536887" cy="7079041"/>
            </a:xfrm>
            <a:prstGeom prst="corner">
              <a:avLst>
                <a:gd name="adj1" fmla="val 4847"/>
                <a:gd name="adj2" fmla="val 357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วงรี 10">
            <a:extLst>
              <a:ext uri="{FF2B5EF4-FFF2-40B4-BE49-F238E27FC236}">
                <a16:creationId xmlns:a16="http://schemas.microsoft.com/office/drawing/2014/main" xmlns="" id="{130E1832-314C-C02B-E43E-350C4DC032EB}"/>
              </a:ext>
            </a:extLst>
          </p:cNvPr>
          <p:cNvSpPr/>
          <p:nvPr/>
        </p:nvSpPr>
        <p:spPr>
          <a:xfrm>
            <a:off x="5695406" y="2181226"/>
            <a:ext cx="3434434" cy="3765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568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211722" y="813475"/>
            <a:ext cx="6960561" cy="588888"/>
          </a:xfrm>
          <a:prstGeom prst="roundRect">
            <a:avLst/>
          </a:prstGeom>
          <a:solidFill>
            <a:srgbClr val="321547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การบริหารจัดการองค์การ</a:t>
            </a:r>
          </a:p>
        </p:txBody>
      </p:sp>
      <p:sp>
        <p:nvSpPr>
          <p:cNvPr id="9" name="รูปแบบอิสระ 8"/>
          <p:cNvSpPr/>
          <p:nvPr/>
        </p:nvSpPr>
        <p:spPr>
          <a:xfrm>
            <a:off x="2051606" y="1837808"/>
            <a:ext cx="2807831" cy="2599499"/>
          </a:xfrm>
          <a:custGeom>
            <a:avLst/>
            <a:gdLst>
              <a:gd name="connsiteX0" fmla="*/ 0 w 2807831"/>
              <a:gd name="connsiteY0" fmla="*/ 1299750 h 2599499"/>
              <a:gd name="connsiteX1" fmla="*/ 1403916 w 2807831"/>
              <a:gd name="connsiteY1" fmla="*/ 0 h 2599499"/>
              <a:gd name="connsiteX2" fmla="*/ 2807832 w 2807831"/>
              <a:gd name="connsiteY2" fmla="*/ 1299750 h 2599499"/>
              <a:gd name="connsiteX3" fmla="*/ 1403916 w 2807831"/>
              <a:gd name="connsiteY3" fmla="*/ 2599500 h 2599499"/>
              <a:gd name="connsiteX4" fmla="*/ 0 w 2807831"/>
              <a:gd name="connsiteY4" fmla="*/ 1299750 h 259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831" h="2599499">
                <a:moveTo>
                  <a:pt x="0" y="1299750"/>
                </a:moveTo>
                <a:cubicBezTo>
                  <a:pt x="0" y="581918"/>
                  <a:pt x="628555" y="0"/>
                  <a:pt x="1403916" y="0"/>
                </a:cubicBezTo>
                <a:cubicBezTo>
                  <a:pt x="2179277" y="0"/>
                  <a:pt x="2807832" y="581918"/>
                  <a:pt x="2807832" y="1299750"/>
                </a:cubicBezTo>
                <a:cubicBezTo>
                  <a:pt x="2807832" y="2017582"/>
                  <a:pt x="2179277" y="2599500"/>
                  <a:pt x="1403916" y="2599500"/>
                </a:cubicBezTo>
                <a:cubicBezTo>
                  <a:pt x="628555" y="2599500"/>
                  <a:pt x="0" y="2017582"/>
                  <a:pt x="0" y="1299750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0066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74377" tIns="454912" rIns="374378" bIns="97481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รูปแบบอิสระ 9"/>
          <p:cNvSpPr/>
          <p:nvPr/>
        </p:nvSpPr>
        <p:spPr>
          <a:xfrm>
            <a:off x="4571886" y="1837810"/>
            <a:ext cx="2721744" cy="2721972"/>
          </a:xfrm>
          <a:custGeom>
            <a:avLst/>
            <a:gdLst>
              <a:gd name="connsiteX0" fmla="*/ 0 w 2721744"/>
              <a:gd name="connsiteY0" fmla="*/ 1360986 h 2721972"/>
              <a:gd name="connsiteX1" fmla="*/ 1360872 w 2721744"/>
              <a:gd name="connsiteY1" fmla="*/ 0 h 2721972"/>
              <a:gd name="connsiteX2" fmla="*/ 2721744 w 2721744"/>
              <a:gd name="connsiteY2" fmla="*/ 1360986 h 2721972"/>
              <a:gd name="connsiteX3" fmla="*/ 1360872 w 2721744"/>
              <a:gd name="connsiteY3" fmla="*/ 2721972 h 2721972"/>
              <a:gd name="connsiteX4" fmla="*/ 0 w 2721744"/>
              <a:gd name="connsiteY4" fmla="*/ 1360986 h 27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744" h="2721972">
                <a:moveTo>
                  <a:pt x="0" y="1360986"/>
                </a:moveTo>
                <a:cubicBezTo>
                  <a:pt x="0" y="609334"/>
                  <a:pt x="609283" y="0"/>
                  <a:pt x="1360872" y="0"/>
                </a:cubicBezTo>
                <a:cubicBezTo>
                  <a:pt x="2112461" y="0"/>
                  <a:pt x="2721744" y="609334"/>
                  <a:pt x="2721744" y="1360986"/>
                </a:cubicBezTo>
                <a:cubicBezTo>
                  <a:pt x="2721744" y="2112638"/>
                  <a:pt x="2112461" y="2721972"/>
                  <a:pt x="1360872" y="2721972"/>
                </a:cubicBezTo>
                <a:cubicBezTo>
                  <a:pt x="609283" y="2721972"/>
                  <a:pt x="0" y="2112638"/>
                  <a:pt x="0" y="13609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009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32400" tIns="703176" rIns="256298" bIns="521712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รูปแบบอิสระ 10"/>
          <p:cNvSpPr/>
          <p:nvPr/>
        </p:nvSpPr>
        <p:spPr>
          <a:xfrm>
            <a:off x="3347853" y="3421999"/>
            <a:ext cx="2763433" cy="2548600"/>
          </a:xfrm>
          <a:custGeom>
            <a:avLst/>
            <a:gdLst>
              <a:gd name="connsiteX0" fmla="*/ 0 w 2763433"/>
              <a:gd name="connsiteY0" fmla="*/ 1274300 h 2548600"/>
              <a:gd name="connsiteX1" fmla="*/ 1381717 w 2763433"/>
              <a:gd name="connsiteY1" fmla="*/ 0 h 2548600"/>
              <a:gd name="connsiteX2" fmla="*/ 2763434 w 2763433"/>
              <a:gd name="connsiteY2" fmla="*/ 1274300 h 2548600"/>
              <a:gd name="connsiteX3" fmla="*/ 1381717 w 2763433"/>
              <a:gd name="connsiteY3" fmla="*/ 2548600 h 2548600"/>
              <a:gd name="connsiteX4" fmla="*/ 0 w 2763433"/>
              <a:gd name="connsiteY4" fmla="*/ 1274300 h 254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433" h="2548600">
                <a:moveTo>
                  <a:pt x="0" y="1274300"/>
                </a:moveTo>
                <a:cubicBezTo>
                  <a:pt x="0" y="570524"/>
                  <a:pt x="618616" y="0"/>
                  <a:pt x="1381717" y="0"/>
                </a:cubicBezTo>
                <a:cubicBezTo>
                  <a:pt x="2144818" y="0"/>
                  <a:pt x="2763434" y="570524"/>
                  <a:pt x="2763434" y="1274300"/>
                </a:cubicBezTo>
                <a:cubicBezTo>
                  <a:pt x="2763434" y="1978076"/>
                  <a:pt x="2144818" y="2548600"/>
                  <a:pt x="1381717" y="2548600"/>
                </a:cubicBezTo>
                <a:cubicBezTo>
                  <a:pt x="618616" y="2548600"/>
                  <a:pt x="0" y="1978076"/>
                  <a:pt x="0" y="1274300"/>
                </a:cubicBezTo>
                <a:close/>
              </a:path>
            </a:pathLst>
          </a:custGeom>
          <a:solidFill>
            <a:srgbClr val="FFCCFF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0223" tIns="658388" rIns="845150" bIns="48848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845953" y="2813582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853972" y="2877190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883824" y="4434689"/>
            <a:ext cx="1691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</a:t>
            </a:r>
          </a:p>
        </p:txBody>
      </p:sp>
    </p:spTree>
    <p:extLst>
      <p:ext uri="{BB962C8B-B14F-4D97-AF65-F5344CB8AC3E}">
        <p14:creationId xmlns:p14="http://schemas.microsoft.com/office/powerpoint/2010/main" xmlns="" val="20066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682301" y="661483"/>
            <a:ext cx="7955280" cy="504056"/>
          </a:xfrm>
          <a:prstGeom prst="roundRect">
            <a:avLst/>
          </a:prstGeom>
          <a:solidFill>
            <a:srgbClr val="003300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องค์ความรู้ที่สำคัญในสำหรับการบริหารความเสี่ยงองค์การ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3563888" y="3377410"/>
            <a:ext cx="2157068" cy="1440160"/>
          </a:xfrm>
          <a:prstGeom prst="ellipse">
            <a:avLst/>
          </a:prstGeom>
          <a:solidFill>
            <a:srgbClr val="000099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</a:t>
            </a:r>
          </a:p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ในการบริหารความเสี่ยง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6003245" y="2568470"/>
            <a:ext cx="2077170" cy="1368152"/>
          </a:xfrm>
          <a:prstGeom prst="ellipse">
            <a:avLst/>
          </a:prstGeom>
          <a:solidFill>
            <a:srgbClr val="FFCC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ทำไม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ต้องบริหาร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 ?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3748051" y="1643469"/>
            <a:ext cx="2032628" cy="1362798"/>
          </a:xfrm>
          <a:prstGeom prst="ellipse">
            <a:avLst/>
          </a:prstGeom>
          <a:solidFill>
            <a:srgbClr val="FFCC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คืออะไร</a:t>
            </a:r>
          </a:p>
        </p:txBody>
      </p:sp>
      <p:sp>
        <p:nvSpPr>
          <p:cNvPr id="14" name="วงรี 13"/>
          <p:cNvSpPr/>
          <p:nvPr/>
        </p:nvSpPr>
        <p:spPr>
          <a:xfrm>
            <a:off x="5940151" y="4381733"/>
            <a:ext cx="2157061" cy="1368152"/>
          </a:xfrm>
          <a:prstGeom prst="ellipse">
            <a:avLst/>
          </a:prstGeom>
          <a:solidFill>
            <a:srgbClr val="FFCC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3621876" y="5188566"/>
            <a:ext cx="2157061" cy="1368152"/>
          </a:xfrm>
          <a:prstGeom prst="ellipse">
            <a:avLst/>
          </a:prstGeom>
          <a:solidFill>
            <a:srgbClr val="FFCC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1138573" y="4152646"/>
            <a:ext cx="2183927" cy="1368152"/>
          </a:xfrm>
          <a:prstGeom prst="ellipse">
            <a:avLst/>
          </a:prstGeom>
          <a:solidFill>
            <a:srgbClr val="FFCC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ในการบริหาร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</a:t>
            </a:r>
          </a:p>
        </p:txBody>
      </p:sp>
      <p:sp>
        <p:nvSpPr>
          <p:cNvPr id="17" name="วงรี 16"/>
          <p:cNvSpPr/>
          <p:nvPr/>
        </p:nvSpPr>
        <p:spPr>
          <a:xfrm>
            <a:off x="1147290" y="2385709"/>
            <a:ext cx="2157061" cy="1368152"/>
          </a:xfrm>
          <a:prstGeom prst="ellipse">
            <a:avLst/>
          </a:prstGeom>
          <a:solidFill>
            <a:srgbClr val="FFCC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Checklists</a:t>
            </a:r>
            <a:endParaRPr lang="th-TH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</a:t>
            </a:r>
          </a:p>
        </p:txBody>
      </p:sp>
      <p:cxnSp>
        <p:nvCxnSpPr>
          <p:cNvPr id="39" name="ตัวเชื่อมต่อตรง 38"/>
          <p:cNvCxnSpPr/>
          <p:nvPr/>
        </p:nvCxnSpPr>
        <p:spPr>
          <a:xfrm>
            <a:off x="3165103" y="3393821"/>
            <a:ext cx="576064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 flipV="1">
            <a:off x="3275857" y="4368670"/>
            <a:ext cx="432047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 flipV="1">
            <a:off x="4644008" y="4817570"/>
            <a:ext cx="0" cy="3610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/>
          <p:nvPr/>
        </p:nvCxnSpPr>
        <p:spPr>
          <a:xfrm flipV="1">
            <a:off x="5609517" y="3487722"/>
            <a:ext cx="474651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>
            <a:off x="5555897" y="4468633"/>
            <a:ext cx="447348" cy="348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 flipV="1">
            <a:off x="4659941" y="3006267"/>
            <a:ext cx="0" cy="371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56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68E55310-26A2-9FB3-90C3-A536015DEB48}"/>
              </a:ext>
            </a:extLst>
          </p:cNvPr>
          <p:cNvGrpSpPr/>
          <p:nvPr/>
        </p:nvGrpSpPr>
        <p:grpSpPr>
          <a:xfrm>
            <a:off x="875209" y="1574082"/>
            <a:ext cx="7158448" cy="4343399"/>
            <a:chOff x="875209" y="1482641"/>
            <a:chExt cx="7158448" cy="4343399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xmlns="" id="{A69D41EA-0CBF-B797-6E53-AC22034C7778}"/>
                </a:ext>
              </a:extLst>
            </p:cNvPr>
            <p:cNvSpPr/>
            <p:nvPr/>
          </p:nvSpPr>
          <p:spPr>
            <a:xfrm>
              <a:off x="5225145" y="1508765"/>
              <a:ext cx="2808512" cy="1952896"/>
            </a:xfrm>
            <a:prstGeom prst="roundRect">
              <a:avLst/>
            </a:prstGeom>
            <a:solidFill>
              <a:srgbClr val="C5FF8B"/>
            </a:solidFill>
            <a:ln w="28575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หลักเกณฑ์ปฏิบัติ</a:t>
              </a:r>
            </a:p>
            <a:p>
              <a:pPr algn="ctr"/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การบริหารจัดการ</a:t>
              </a:r>
            </a:p>
            <a:p>
              <a:pPr algn="ctr"/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ความเสี่ยง</a:t>
              </a:r>
            </a:p>
            <a:p>
              <a:pPr algn="ctr"/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</a:t>
              </a:r>
              <a:r>
                <a: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 </a:t>
              </a:r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ข้อ</a:t>
              </a:r>
            </a:p>
          </p:txBody>
        </p:sp>
        <p:sp>
          <p:nvSpPr>
            <p:cNvPr id="6" name="สี่เหลี่ยมผืนผ้า: มุมมน 5">
              <a:extLst>
                <a:ext uri="{FF2B5EF4-FFF2-40B4-BE49-F238E27FC236}">
                  <a16:creationId xmlns:a16="http://schemas.microsoft.com/office/drawing/2014/main" xmlns="" id="{0118204F-9ACB-5830-61A2-5E047ED89451}"/>
                </a:ext>
              </a:extLst>
            </p:cNvPr>
            <p:cNvSpPr/>
            <p:nvPr/>
          </p:nvSpPr>
          <p:spPr>
            <a:xfrm>
              <a:off x="875209" y="1482641"/>
              <a:ext cx="3043647" cy="1952896"/>
            </a:xfrm>
            <a:prstGeom prst="roundRect">
              <a:avLst/>
            </a:prstGeom>
            <a:solidFill>
              <a:srgbClr val="FFAFFF"/>
            </a:solidFill>
            <a:ln w="28575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มาตรฐาน</a:t>
              </a:r>
            </a:p>
            <a:p>
              <a:pPr algn="ctr"/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การบริหารจัดการ</a:t>
              </a:r>
            </a:p>
            <a:p>
              <a:pPr algn="ctr"/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ความเสี่ยง</a:t>
              </a:r>
            </a:p>
            <a:p>
              <a:pPr algn="ctr"/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</a:t>
              </a:r>
              <a:r>
                <a: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</a:t>
              </a:r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ข้อ</a:t>
              </a:r>
            </a:p>
          </p:txBody>
        </p:sp>
        <p:sp>
          <p:nvSpPr>
            <p:cNvPr id="7" name="สี่เหลี่ยมผืนผ้า: มุมมน 6">
              <a:extLst>
                <a:ext uri="{FF2B5EF4-FFF2-40B4-BE49-F238E27FC236}">
                  <a16:creationId xmlns:a16="http://schemas.microsoft.com/office/drawing/2014/main" xmlns="" id="{DF66E517-2599-8B81-1320-E10711D235A0}"/>
                </a:ext>
              </a:extLst>
            </p:cNvPr>
            <p:cNvSpPr/>
            <p:nvPr/>
          </p:nvSpPr>
          <p:spPr>
            <a:xfrm>
              <a:off x="875210" y="3873144"/>
              <a:ext cx="7158447" cy="1952896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วัตถุประสงค์</a:t>
              </a:r>
            </a:p>
            <a:p>
              <a:r>
                <a: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เพื่อให้การบริหารจัดการความเสี่ยงของหน่วยงานมีประสิทธิภาพ</a:t>
              </a:r>
            </a:p>
            <a:p>
              <a:r>
                <a: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เพื่อให้ฝ่ายบริหารใช้เป็นเครื่องมือที่สำคัญในการตัดสินใจ  </a:t>
              </a:r>
            </a:p>
            <a:p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เชิงกลยุทธ์สนับสนุนการบริหารให้บรรลุวัตถุประสงค์ของ  </a:t>
              </a:r>
            </a:p>
            <a:p>
              <a:r>
                <a:rPr lang="th-TH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องค์กรอย่างแท้จริง</a:t>
              </a:r>
            </a:p>
          </p:txBody>
        </p:sp>
        <p:sp>
          <p:nvSpPr>
            <p:cNvPr id="3" name="ลูกศร: ซ้าย-ขวา-ขึ้น 2">
              <a:extLst>
                <a:ext uri="{FF2B5EF4-FFF2-40B4-BE49-F238E27FC236}">
                  <a16:creationId xmlns:a16="http://schemas.microsoft.com/office/drawing/2014/main" xmlns="" id="{C574C40E-BEEB-9071-91BA-77DD72894AC0}"/>
                </a:ext>
              </a:extLst>
            </p:cNvPr>
            <p:cNvSpPr/>
            <p:nvPr/>
          </p:nvSpPr>
          <p:spPr>
            <a:xfrm rot="10800000">
              <a:off x="3963925" y="2272941"/>
              <a:ext cx="1216152" cy="1449974"/>
            </a:xfrm>
            <a:prstGeom prst="leftRightUpArrow">
              <a:avLst>
                <a:gd name="adj1" fmla="val 5666"/>
                <a:gd name="adj2" fmla="val 25000"/>
                <a:gd name="adj3" fmla="val 11037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วงรี 3">
            <a:extLst>
              <a:ext uri="{FF2B5EF4-FFF2-40B4-BE49-F238E27FC236}">
                <a16:creationId xmlns:a16="http://schemas.microsoft.com/office/drawing/2014/main" xmlns="" id="{C52DD62C-F9D3-3CEF-EEC1-8E58E8DD7F56}"/>
              </a:ext>
            </a:extLst>
          </p:cNvPr>
          <p:cNvSpPr/>
          <p:nvPr/>
        </p:nvSpPr>
        <p:spPr>
          <a:xfrm>
            <a:off x="875209" y="450666"/>
            <a:ext cx="7302140" cy="868675"/>
          </a:xfrm>
          <a:prstGeom prst="ellipse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แนวคิดการบริหารจัดการความเสี่ยง</a:t>
            </a:r>
          </a:p>
          <a:p>
            <a:pPr algn="ctr"/>
            <a:r>
              <a:rPr lang="th-TH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สำหรับหน่วยงานของรัฐ</a:t>
            </a:r>
          </a:p>
        </p:txBody>
      </p:sp>
    </p:spTree>
    <p:extLst>
      <p:ext uri="{BB962C8B-B14F-4D97-AF65-F5344CB8AC3E}">
        <p14:creationId xmlns:p14="http://schemas.microsoft.com/office/powerpoint/2010/main" xmlns="" val="271920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xmlns="" id="{43A3E866-F62B-CA7F-9756-63C5A8498907}"/>
              </a:ext>
            </a:extLst>
          </p:cNvPr>
          <p:cNvGrpSpPr/>
          <p:nvPr/>
        </p:nvGrpSpPr>
        <p:grpSpPr>
          <a:xfrm>
            <a:off x="822959" y="432941"/>
            <a:ext cx="7119257" cy="5992117"/>
            <a:chOff x="640079" y="257456"/>
            <a:chExt cx="7119257" cy="5992117"/>
          </a:xfrm>
        </p:grpSpPr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xmlns="" id="{708CD53E-6E5B-8BB0-CEB6-B020E5BA374C}"/>
                </a:ext>
              </a:extLst>
            </p:cNvPr>
            <p:cNvSpPr/>
            <p:nvPr/>
          </p:nvSpPr>
          <p:spPr>
            <a:xfrm>
              <a:off x="889806" y="257456"/>
              <a:ext cx="6869530" cy="64633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สรุปสาระสำคัญมาตรฐานการบริหารจัดการความเสี่ยง</a:t>
              </a:r>
            </a:p>
            <a:p>
              <a:pPr algn="ctr"/>
              <a:r>
                <a:rPr lang="th-TH" b="1" dirty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สำหรับหน่วยงานของรัฐ </a:t>
              </a:r>
              <a:r>
                <a:rPr lang="en-US" b="1" dirty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 9 </a:t>
              </a:r>
              <a:r>
                <a:rPr lang="th-TH" b="1" dirty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ข้อ</a:t>
              </a:r>
            </a:p>
          </p:txBody>
        </p:sp>
        <p:grpSp>
          <p:nvGrpSpPr>
            <p:cNvPr id="27" name="กลุ่ม 26">
              <a:extLst>
                <a:ext uri="{FF2B5EF4-FFF2-40B4-BE49-F238E27FC236}">
                  <a16:creationId xmlns:a16="http://schemas.microsoft.com/office/drawing/2014/main" xmlns="" id="{C499422F-8317-B2E3-0984-A12533B5C7A0}"/>
                </a:ext>
              </a:extLst>
            </p:cNvPr>
            <p:cNvGrpSpPr/>
            <p:nvPr/>
          </p:nvGrpSpPr>
          <p:grpSpPr>
            <a:xfrm>
              <a:off x="889805" y="1044234"/>
              <a:ext cx="6869531" cy="5205339"/>
              <a:chOff x="889805" y="1044234"/>
              <a:chExt cx="6869531" cy="5205339"/>
            </a:xfrm>
          </p:grpSpPr>
          <p:sp>
            <p:nvSpPr>
              <p:cNvPr id="5" name="สี่เหลี่ยมผืนผ้า 4">
                <a:extLst>
                  <a:ext uri="{FF2B5EF4-FFF2-40B4-BE49-F238E27FC236}">
                    <a16:creationId xmlns:a16="http://schemas.microsoft.com/office/drawing/2014/main" xmlns="" id="{F4F3D94D-99EE-27C7-B7A5-07C4265AD812}"/>
                  </a:ext>
                </a:extLst>
              </p:cNvPr>
              <p:cNvSpPr/>
              <p:nvPr/>
            </p:nvSpPr>
            <p:spPr>
              <a:xfrm>
                <a:off x="915931" y="1044234"/>
                <a:ext cx="6843404" cy="338554"/>
              </a:xfrm>
              <a:prstGeom prst="rect">
                <a:avLst/>
              </a:prstGeom>
              <a:solidFill>
                <a:srgbClr val="FFB7FF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ahoma" pitchFamily="34" charset="0"/>
                    <a:cs typeface="Tahoma" pitchFamily="34" charset="0"/>
                  </a:rPr>
                  <a:t>1. </a:t>
                </a:r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ต้องจัดให้มีการบริหารจัดการความเสี่ยงที่เหมาะสม</a:t>
                </a:r>
              </a:p>
            </p:txBody>
          </p:sp>
          <p:sp>
            <p:nvSpPr>
              <p:cNvPr id="6" name="สี่เหลี่ยมผืนผ้า 5">
                <a:extLst>
                  <a:ext uri="{FF2B5EF4-FFF2-40B4-BE49-F238E27FC236}">
                    <a16:creationId xmlns:a16="http://schemas.microsoft.com/office/drawing/2014/main" xmlns="" id="{512FD0C6-D2E0-600E-0083-18E90D0BBA42}"/>
                  </a:ext>
                </a:extLst>
              </p:cNvPr>
              <p:cNvSpPr/>
              <p:nvPr/>
            </p:nvSpPr>
            <p:spPr>
              <a:xfrm>
                <a:off x="928994" y="1548855"/>
                <a:ext cx="6830342" cy="830997"/>
              </a:xfrm>
              <a:prstGeom prst="rect">
                <a:avLst/>
              </a:prstGeom>
              <a:solidFill>
                <a:srgbClr val="FFB7FF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ahoma" pitchFamily="34" charset="0"/>
                    <a:cs typeface="Tahoma" pitchFamily="34" charset="0"/>
                  </a:rPr>
                  <a:t>2. </a:t>
                </a:r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ต้องจัดให้มีสภาพแวดล้อมที่เหมาะสม อย่างน้อยประกอบด้วย </a:t>
                </a:r>
                <a:r>
                  <a:rPr lang="en-US" sz="1600" dirty="0">
                    <a:latin typeface="Tahoma" pitchFamily="34" charset="0"/>
                    <a:cs typeface="Tahoma" pitchFamily="34" charset="0"/>
                  </a:rPr>
                  <a:t> </a:t>
                </a:r>
                <a:endParaRPr lang="th-TH" sz="16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    *การมอบหมายผู้รับผิดชอบ * การกำหนดวัฒนธรรมที่ส่งเสริมการบริหารจัดการ  </a:t>
                </a:r>
              </a:p>
              <a:p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      ความเสี่ยง  * การบริหารทรัพยากรบุคคล     </a:t>
                </a:r>
              </a:p>
            </p:txBody>
          </p:sp>
          <p:sp>
            <p:nvSpPr>
              <p:cNvPr id="7" name="สี่เหลี่ยมผืนผ้า 6">
                <a:extLst>
                  <a:ext uri="{FF2B5EF4-FFF2-40B4-BE49-F238E27FC236}">
                    <a16:creationId xmlns:a16="http://schemas.microsoft.com/office/drawing/2014/main" xmlns="" id="{963C7FE1-ADE9-36BC-2279-418CA2473D29}"/>
                  </a:ext>
                </a:extLst>
              </p:cNvPr>
              <p:cNvSpPr/>
              <p:nvPr/>
            </p:nvSpPr>
            <p:spPr>
              <a:xfrm>
                <a:off x="928993" y="2505510"/>
                <a:ext cx="6830342" cy="338554"/>
              </a:xfrm>
              <a:prstGeom prst="rect">
                <a:avLst/>
              </a:prstGeom>
              <a:solidFill>
                <a:srgbClr val="FFB7FF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ahoma" pitchFamily="34" charset="0"/>
                    <a:cs typeface="Tahoma" pitchFamily="34" charset="0"/>
                  </a:rPr>
                  <a:t>3. </a:t>
                </a:r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ต้องมีการกำหนดวัตถุประสงค์ที่เหมาะสม มีการสื่อสารวัตถุประสงค์ต่าง ๆ</a:t>
                </a:r>
              </a:p>
            </p:txBody>
          </p:sp>
          <p:sp>
            <p:nvSpPr>
              <p:cNvPr id="9" name="สี่เหลี่ยมผืนผ้า 8">
                <a:extLst>
                  <a:ext uri="{FF2B5EF4-FFF2-40B4-BE49-F238E27FC236}">
                    <a16:creationId xmlns:a16="http://schemas.microsoft.com/office/drawing/2014/main" xmlns="" id="{AA7E8FC3-84AE-073C-2D23-29CAE83441BC}"/>
                  </a:ext>
                </a:extLst>
              </p:cNvPr>
              <p:cNvSpPr/>
              <p:nvPr/>
            </p:nvSpPr>
            <p:spPr>
              <a:xfrm>
                <a:off x="902867" y="3499189"/>
                <a:ext cx="6811569" cy="584775"/>
              </a:xfrm>
              <a:prstGeom prst="rect">
                <a:avLst/>
              </a:prstGeom>
              <a:solidFill>
                <a:srgbClr val="C5FF8B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ahoma" pitchFamily="34" charset="0"/>
                    <a:cs typeface="Tahoma" pitchFamily="34" charset="0"/>
                  </a:rPr>
                  <a:t>5. </a:t>
                </a:r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การบริหารจัดการความเสี่ยง อย่างน้อยต้องประกอบด้วย </a:t>
                </a:r>
              </a:p>
              <a:p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   * การระบุความเสี่ยง *</a:t>
                </a:r>
                <a:r>
                  <a:rPr lang="en-US" sz="160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การประเมินความเสี่ยง * การตอบสนองความเสี่ยง</a:t>
                </a:r>
              </a:p>
            </p:txBody>
          </p:sp>
          <p:sp>
            <p:nvSpPr>
              <p:cNvPr id="10" name="สี่เหลี่ยมผืนผ้า 9">
                <a:extLst>
                  <a:ext uri="{FF2B5EF4-FFF2-40B4-BE49-F238E27FC236}">
                    <a16:creationId xmlns:a16="http://schemas.microsoft.com/office/drawing/2014/main" xmlns="" id="{6AA7BE30-A882-9376-1822-953D4A1720B0}"/>
                  </a:ext>
                </a:extLst>
              </p:cNvPr>
              <p:cNvSpPr/>
              <p:nvPr/>
            </p:nvSpPr>
            <p:spPr>
              <a:xfrm>
                <a:off x="889805" y="4234620"/>
                <a:ext cx="6843008" cy="338554"/>
              </a:xfrm>
              <a:prstGeom prst="rect">
                <a:avLst/>
              </a:prstGeom>
              <a:solidFill>
                <a:srgbClr val="C5FF8B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ahoma" pitchFamily="34" charset="0"/>
                    <a:cs typeface="Tahoma" pitchFamily="34" charset="0"/>
                  </a:rPr>
                  <a:t>6. </a:t>
                </a:r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ต้องจัดทำแผนบริหารจัดการความเสี่ยง อย่างน้อยปีละครั้งและมีการสื่อสาร</a:t>
                </a:r>
              </a:p>
            </p:txBody>
          </p:sp>
          <p:sp>
            <p:nvSpPr>
              <p:cNvPr id="15" name="สี่เหลี่ยมผืนผ้า 14">
                <a:extLst>
                  <a:ext uri="{FF2B5EF4-FFF2-40B4-BE49-F238E27FC236}">
                    <a16:creationId xmlns:a16="http://schemas.microsoft.com/office/drawing/2014/main" xmlns="" id="{45E00528-D36E-529F-5233-7E3505DD0508}"/>
                  </a:ext>
                </a:extLst>
              </p:cNvPr>
              <p:cNvSpPr/>
              <p:nvPr/>
            </p:nvSpPr>
            <p:spPr>
              <a:xfrm>
                <a:off x="902867" y="4745605"/>
                <a:ext cx="6837695" cy="338554"/>
              </a:xfrm>
              <a:prstGeom prst="rect">
                <a:avLst/>
              </a:prstGeom>
              <a:solidFill>
                <a:srgbClr val="CDE6FF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ahoma" pitchFamily="34" charset="0"/>
                    <a:cs typeface="Tahoma" pitchFamily="34" charset="0"/>
                  </a:rPr>
                  <a:t>7. </a:t>
                </a:r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ต้องมีการติดตามประเมินผลและทบทวนแผนการบริหารจัดการอย่างสม่ำเสมอ</a:t>
                </a:r>
              </a:p>
            </p:txBody>
          </p:sp>
          <p:sp>
            <p:nvSpPr>
              <p:cNvPr id="16" name="สี่เหลี่ยมผืนผ้า 15">
                <a:extLst>
                  <a:ext uri="{FF2B5EF4-FFF2-40B4-BE49-F238E27FC236}">
                    <a16:creationId xmlns:a16="http://schemas.microsoft.com/office/drawing/2014/main" xmlns="" id="{0F191ECA-B1B2-5A23-44F0-BCA2D8A446A4}"/>
                  </a:ext>
                </a:extLst>
              </p:cNvPr>
              <p:cNvSpPr/>
              <p:nvPr/>
            </p:nvSpPr>
            <p:spPr>
              <a:xfrm>
                <a:off x="915931" y="5203301"/>
                <a:ext cx="6802369" cy="338554"/>
              </a:xfrm>
              <a:prstGeom prst="rect">
                <a:avLst/>
              </a:prstGeom>
              <a:solidFill>
                <a:srgbClr val="CDE6FF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ahoma" pitchFamily="34" charset="0"/>
                    <a:cs typeface="Tahoma" pitchFamily="34" charset="0"/>
                  </a:rPr>
                  <a:t>8. </a:t>
                </a:r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ต้องมีการรายงานการบริหารจัดการความเสี่ยงต่อผู้ที่เกี่ยวข้อง</a:t>
                </a:r>
              </a:p>
            </p:txBody>
          </p:sp>
          <p:sp>
            <p:nvSpPr>
              <p:cNvPr id="17" name="สี่เหลี่ยมผืนผ้า 16">
                <a:extLst>
                  <a:ext uri="{FF2B5EF4-FFF2-40B4-BE49-F238E27FC236}">
                    <a16:creationId xmlns:a16="http://schemas.microsoft.com/office/drawing/2014/main" xmlns="" id="{8CDF4035-A5ED-CBA8-00F5-5200FAB83C86}"/>
                  </a:ext>
                </a:extLst>
              </p:cNvPr>
              <p:cNvSpPr/>
              <p:nvPr/>
            </p:nvSpPr>
            <p:spPr>
              <a:xfrm>
                <a:off x="930444" y="5664798"/>
                <a:ext cx="6802369" cy="584775"/>
              </a:xfrm>
              <a:prstGeom prst="rect">
                <a:avLst/>
              </a:prstGeom>
              <a:solidFill>
                <a:srgbClr val="CDE6FF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ahoma" pitchFamily="34" charset="0"/>
                    <a:cs typeface="Tahoma" pitchFamily="34" charset="0"/>
                  </a:rPr>
                  <a:t>9. </a:t>
                </a:r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สามารถพิจารณานำเครื่องการบริหารความเสี่ยงที่เหมาะสมมาประยุกต์ใช้</a:t>
                </a:r>
              </a:p>
              <a:p>
                <a:r>
                  <a:rPr lang="th-TH" sz="1600" dirty="0">
                    <a:latin typeface="Tahoma" pitchFamily="34" charset="0"/>
                    <a:cs typeface="Tahoma" pitchFamily="34" charset="0"/>
                  </a:rPr>
                  <a:t>   กับหน่วยงานเพื่อให้การบริหารจัดการความเสี่ยงเกิดประสิทธิภาพสูงสุด</a:t>
                </a:r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xmlns="" id="{C77D489D-009A-07DC-A837-DD2DAC632273}"/>
                  </a:ext>
                </a:extLst>
              </p:cNvPr>
              <p:cNvSpPr txBox="1"/>
              <p:nvPr/>
            </p:nvSpPr>
            <p:spPr>
              <a:xfrm>
                <a:off x="928993" y="3018499"/>
                <a:ext cx="6811569" cy="338554"/>
              </a:xfrm>
              <a:prstGeom prst="rect">
                <a:avLst/>
              </a:prstGeom>
              <a:solidFill>
                <a:srgbClr val="C5FF8B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การบริหารจัดการความเสี่ยงต้องดำเนินการในทุกระดับของหน่วยงานของรัฐ</a:t>
                </a:r>
              </a:p>
            </p:txBody>
          </p:sp>
        </p:grpSp>
        <p:cxnSp>
          <p:nvCxnSpPr>
            <p:cNvPr id="33" name="ตัวเชื่อมต่อ: หักมุม 32">
              <a:extLst>
                <a:ext uri="{FF2B5EF4-FFF2-40B4-BE49-F238E27FC236}">
                  <a16:creationId xmlns:a16="http://schemas.microsoft.com/office/drawing/2014/main" xmlns="" id="{6B05DFE1-B51B-10A4-3D5F-0DA8DBF23F08}"/>
                </a:ext>
              </a:extLst>
            </p:cNvPr>
            <p:cNvCxnSpPr>
              <a:stCxn id="4" idx="1"/>
              <a:endCxn id="17" idx="1"/>
            </p:cNvCxnSpPr>
            <p:nvPr/>
          </p:nvCxnSpPr>
          <p:spPr>
            <a:xfrm rot="10800000" flipH="1" flipV="1">
              <a:off x="889806" y="580622"/>
              <a:ext cx="40638" cy="5376564"/>
            </a:xfrm>
            <a:prstGeom prst="bentConnector3">
              <a:avLst>
                <a:gd name="adj1" fmla="val -562528"/>
              </a:avLst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ลูกศรเชื่อมต่อแบบตรง 34">
              <a:extLst>
                <a:ext uri="{FF2B5EF4-FFF2-40B4-BE49-F238E27FC236}">
                  <a16:creationId xmlns:a16="http://schemas.microsoft.com/office/drawing/2014/main" xmlns="" id="{1B6BF00C-A8C9-8D91-17A8-730A4E5E8FA5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3" y="1239637"/>
              <a:ext cx="26278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ลูกศรเชื่อมต่อแบบตรง 35">
              <a:extLst>
                <a:ext uri="{FF2B5EF4-FFF2-40B4-BE49-F238E27FC236}">
                  <a16:creationId xmlns:a16="http://schemas.microsoft.com/office/drawing/2014/main" xmlns="" id="{05CF1BF2-004A-D811-9B1A-DED9932AC70A}"/>
                </a:ext>
              </a:extLst>
            </p:cNvPr>
            <p:cNvCxnSpPr>
              <a:cxnSpLocks/>
            </p:cNvCxnSpPr>
            <p:nvPr/>
          </p:nvCxnSpPr>
          <p:spPr>
            <a:xfrm>
              <a:off x="666205" y="1976081"/>
              <a:ext cx="26278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ลูกศรเชื่อมต่อแบบตรง 36">
              <a:extLst>
                <a:ext uri="{FF2B5EF4-FFF2-40B4-BE49-F238E27FC236}">
                  <a16:creationId xmlns:a16="http://schemas.microsoft.com/office/drawing/2014/main" xmlns="" id="{C0A237ED-2E6E-72AF-9AE2-03DBEC891773}"/>
                </a:ext>
              </a:extLst>
            </p:cNvPr>
            <p:cNvCxnSpPr>
              <a:cxnSpLocks/>
            </p:cNvCxnSpPr>
            <p:nvPr/>
          </p:nvCxnSpPr>
          <p:spPr>
            <a:xfrm>
              <a:off x="666205" y="2691439"/>
              <a:ext cx="26278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ลูกศรเชื่อมต่อแบบตรง 37">
              <a:extLst>
                <a:ext uri="{FF2B5EF4-FFF2-40B4-BE49-F238E27FC236}">
                  <a16:creationId xmlns:a16="http://schemas.microsoft.com/office/drawing/2014/main" xmlns="" id="{953CD43B-60CA-A124-7238-8840C6BF3035}"/>
                </a:ext>
              </a:extLst>
            </p:cNvPr>
            <p:cNvCxnSpPr>
              <a:cxnSpLocks/>
            </p:cNvCxnSpPr>
            <p:nvPr/>
          </p:nvCxnSpPr>
          <p:spPr>
            <a:xfrm>
              <a:off x="666205" y="3214392"/>
              <a:ext cx="26278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ลูกศรเชื่อมต่อแบบตรง 38">
              <a:extLst>
                <a:ext uri="{FF2B5EF4-FFF2-40B4-BE49-F238E27FC236}">
                  <a16:creationId xmlns:a16="http://schemas.microsoft.com/office/drawing/2014/main" xmlns="" id="{56FBE113-C485-D954-BA57-973886AC4388}"/>
                </a:ext>
              </a:extLst>
            </p:cNvPr>
            <p:cNvCxnSpPr>
              <a:cxnSpLocks/>
            </p:cNvCxnSpPr>
            <p:nvPr/>
          </p:nvCxnSpPr>
          <p:spPr>
            <a:xfrm>
              <a:off x="640079" y="3791576"/>
              <a:ext cx="26278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ลูกศรเชื่อมต่อแบบตรง 39">
              <a:extLst>
                <a:ext uri="{FF2B5EF4-FFF2-40B4-BE49-F238E27FC236}">
                  <a16:creationId xmlns:a16="http://schemas.microsoft.com/office/drawing/2014/main" xmlns="" id="{BECD1D98-9C60-93DE-089E-3A4B4D897B6F}"/>
                </a:ext>
              </a:extLst>
            </p:cNvPr>
            <p:cNvCxnSpPr>
              <a:cxnSpLocks/>
            </p:cNvCxnSpPr>
            <p:nvPr/>
          </p:nvCxnSpPr>
          <p:spPr>
            <a:xfrm>
              <a:off x="640079" y="4403897"/>
              <a:ext cx="26278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ลูกศรเชื่อมต่อแบบตรง 40">
              <a:extLst>
                <a:ext uri="{FF2B5EF4-FFF2-40B4-BE49-F238E27FC236}">
                  <a16:creationId xmlns:a16="http://schemas.microsoft.com/office/drawing/2014/main" xmlns="" id="{FA231C00-2BEC-EFE5-C7E5-1A98F69A8130}"/>
                </a:ext>
              </a:extLst>
            </p:cNvPr>
            <p:cNvCxnSpPr>
              <a:cxnSpLocks/>
            </p:cNvCxnSpPr>
            <p:nvPr/>
          </p:nvCxnSpPr>
          <p:spPr>
            <a:xfrm>
              <a:off x="680033" y="4914882"/>
              <a:ext cx="26278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ลูกศรเชื่อมต่อแบบตรง 41">
              <a:extLst>
                <a:ext uri="{FF2B5EF4-FFF2-40B4-BE49-F238E27FC236}">
                  <a16:creationId xmlns:a16="http://schemas.microsoft.com/office/drawing/2014/main" xmlns="" id="{DED69037-FEEB-0746-C8DA-D2418DA65969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3" y="5375826"/>
              <a:ext cx="26278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5009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7FB0600B-DA2C-0648-0143-7D97E71869B8}"/>
              </a:ext>
            </a:extLst>
          </p:cNvPr>
          <p:cNvSpPr/>
          <p:nvPr/>
        </p:nvSpPr>
        <p:spPr>
          <a:xfrm>
            <a:off x="1044133" y="330512"/>
            <a:ext cx="686953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สรุปสาระสำคัญหลักเกณฑ์ปฏิบัติการบริหารจัดการความเสี่ยง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สำหรับหน่วยงานของรัฐ </a:t>
            </a:r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13 </a:t>
            </a:r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ข้อ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E53848CA-56BA-50EA-D1FE-55B878B792F6}"/>
              </a:ext>
            </a:extLst>
          </p:cNvPr>
          <p:cNvSpPr/>
          <p:nvPr/>
        </p:nvSpPr>
        <p:spPr>
          <a:xfrm>
            <a:off x="1044133" y="1105276"/>
            <a:ext cx="1997085" cy="338554"/>
          </a:xfrm>
          <a:prstGeom prst="rect">
            <a:avLst/>
          </a:prstGeom>
          <a:solidFill>
            <a:srgbClr val="FFB7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ในหลักเกณฑ์นี้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8198596-36C0-67AE-F8DF-70446B07A986}"/>
              </a:ext>
            </a:extLst>
          </p:cNvPr>
          <p:cNvSpPr txBox="1">
            <a:spLocks noChangeArrowheads="1"/>
          </p:cNvSpPr>
          <p:nvPr/>
        </p:nvSpPr>
        <p:spPr>
          <a:xfrm>
            <a:off x="1044133" y="1525022"/>
            <a:ext cx="6861086" cy="3090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หน่วยงานของรัฐ </a:t>
            </a: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หมายความว่า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(1) ส่วนราชการ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(2) รัฐวิสาหกิจ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(3) หน่วยงานของรัฐสภา ศาลยุติธรรม ศาลปกครอง ศาลรัฐธรรมนูญ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องค์กรอิสระ ตามรัฐธรรมนูญและองค์กรอัยการ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(4) องค์การมหาชน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(5) ทุนหมุนเวียนที่มีฐานะเป็นนิติบุคคล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(6) องค์กรปกครองส่วนท้องถิ่น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(7) หน่วยงานอื่นของรัฐตามที่กฎหมายกำหนด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h-TH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171700" lvl="4" indent="-457200">
              <a:buFontTx/>
              <a:buAutoNum type="arabicPeriod"/>
            </a:pPr>
            <a:endParaRPr lang="th-TH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10" name="Rectangle 2" descr="Brown marble">
            <a:extLst>
              <a:ext uri="{FF2B5EF4-FFF2-40B4-BE49-F238E27FC236}">
                <a16:creationId xmlns:a16="http://schemas.microsoft.com/office/drawing/2014/main" xmlns="" id="{E4F1274D-D873-FC3C-1961-249643153AE5}"/>
              </a:ext>
            </a:extLst>
          </p:cNvPr>
          <p:cNvSpPr txBox="1">
            <a:spLocks noChangeArrowheads="1"/>
          </p:cNvSpPr>
          <p:nvPr/>
        </p:nvSpPr>
        <p:spPr>
          <a:xfrm>
            <a:off x="1044133" y="4689725"/>
            <a:ext cx="6869530" cy="695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1600" b="1" dirty="0">
                <a:solidFill>
                  <a:srgbClr val="1B2911"/>
                </a:solidFill>
                <a:latin typeface="Tahoma" pitchFamily="34" charset="0"/>
                <a:cs typeface="Tahoma" pitchFamily="34" charset="0"/>
              </a:rPr>
              <a:t>ผู้กำกับดูแล </a:t>
            </a:r>
            <a:r>
              <a:rPr lang="th-TH" sz="1600" dirty="0">
                <a:solidFill>
                  <a:srgbClr val="1B2911"/>
                </a:solidFill>
                <a:latin typeface="Tahoma" pitchFamily="34" charset="0"/>
                <a:cs typeface="Tahoma" pitchFamily="34" charset="0"/>
              </a:rPr>
              <a:t>หมายความว่า บุคคล หรือคณะบุคคล ผู้มีหน้าที่รับผิดชอบ</a:t>
            </a:r>
          </a:p>
          <a:p>
            <a:pPr algn="l">
              <a:defRPr/>
            </a:pPr>
            <a:r>
              <a:rPr lang="th-TH" sz="1600" dirty="0">
                <a:solidFill>
                  <a:srgbClr val="1B2911"/>
                </a:solidFill>
                <a:latin typeface="Tahoma" pitchFamily="34" charset="0"/>
                <a:cs typeface="Tahoma" pitchFamily="34" charset="0"/>
              </a:rPr>
              <a:t>                  ในการกำกับ ดูแล หรือบังคับบัญชาของหน่วยงานของรัฐ</a:t>
            </a:r>
          </a:p>
        </p:txBody>
      </p:sp>
      <p:sp>
        <p:nvSpPr>
          <p:cNvPr id="11" name="Rectangle 2" descr="Brown marble">
            <a:extLst>
              <a:ext uri="{FF2B5EF4-FFF2-40B4-BE49-F238E27FC236}">
                <a16:creationId xmlns:a16="http://schemas.microsoft.com/office/drawing/2014/main" xmlns="" id="{381BF5E7-DD5D-116E-80F3-8437FE92D616}"/>
              </a:ext>
            </a:extLst>
          </p:cNvPr>
          <p:cNvSpPr txBox="1">
            <a:spLocks noChangeArrowheads="1"/>
          </p:cNvSpPr>
          <p:nvPr/>
        </p:nvSpPr>
        <p:spPr>
          <a:xfrm>
            <a:off x="1044133" y="5458114"/>
            <a:ext cx="6869530" cy="632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1600" b="1" dirty="0">
                <a:solidFill>
                  <a:srgbClr val="1B2911"/>
                </a:solidFill>
                <a:latin typeface="Tahoma" pitchFamily="34" charset="0"/>
                <a:cs typeface="Tahoma" pitchFamily="34" charset="0"/>
              </a:rPr>
              <a:t>หัวหน้าหน่วยงานของรัฐ </a:t>
            </a:r>
            <a:r>
              <a:rPr lang="th-TH" sz="1600" dirty="0">
                <a:solidFill>
                  <a:srgbClr val="1B2911"/>
                </a:solidFill>
                <a:latin typeface="Tahoma" pitchFamily="34" charset="0"/>
                <a:cs typeface="Tahoma" pitchFamily="34" charset="0"/>
              </a:rPr>
              <a:t>หมายความว่า ผู้บริหาร สูงสุดของหน่วยของรัฐ</a:t>
            </a:r>
          </a:p>
        </p:txBody>
      </p:sp>
      <p:sp>
        <p:nvSpPr>
          <p:cNvPr id="12" name="Rectangle 2" descr="Brown marble">
            <a:extLst>
              <a:ext uri="{FF2B5EF4-FFF2-40B4-BE49-F238E27FC236}">
                <a16:creationId xmlns:a16="http://schemas.microsoft.com/office/drawing/2014/main" xmlns="" id="{A12681EF-C9F9-AF4B-2259-B3BB1C920820}"/>
              </a:ext>
            </a:extLst>
          </p:cNvPr>
          <p:cNvSpPr txBox="1">
            <a:spLocks noChangeArrowheads="1"/>
          </p:cNvSpPr>
          <p:nvPr/>
        </p:nvSpPr>
        <p:spPr>
          <a:xfrm>
            <a:off x="1035689" y="6169152"/>
            <a:ext cx="6869530" cy="488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1600" b="1" dirty="0">
                <a:solidFill>
                  <a:srgbClr val="1B2911"/>
                </a:solidFill>
                <a:latin typeface="Tahoma" pitchFamily="34" charset="0"/>
                <a:cs typeface="Tahoma" pitchFamily="34" charset="0"/>
              </a:rPr>
              <a:t>ฝ่ายบริหาร </a:t>
            </a:r>
            <a:r>
              <a:rPr lang="en-US" sz="1600" b="1" dirty="0">
                <a:solidFill>
                  <a:srgbClr val="1B291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solidFill>
                  <a:srgbClr val="1B2911"/>
                </a:solidFill>
                <a:latin typeface="Tahoma" pitchFamily="34" charset="0"/>
                <a:cs typeface="Tahoma" pitchFamily="34" charset="0"/>
              </a:rPr>
              <a:t>หมายความว่า ผู้บริหารทุกระดับของหน่วยของรัฐ</a:t>
            </a:r>
          </a:p>
        </p:txBody>
      </p:sp>
    </p:spTree>
    <p:extLst>
      <p:ext uri="{BB962C8B-B14F-4D97-AF65-F5344CB8AC3E}">
        <p14:creationId xmlns:p14="http://schemas.microsoft.com/office/powerpoint/2010/main" xmlns="" val="262040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40335" y="4038494"/>
            <a:ext cx="7313468" cy="761258"/>
          </a:xfrm>
          <a:prstGeom prst="rect">
            <a:avLst/>
          </a:prstGeom>
          <a:solidFill>
            <a:srgbClr val="FFF2CC"/>
          </a:solidFill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ความเสี่ยง  </a:t>
            </a: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หมายความว่า ความเป็นไปได้ที่เหตุการณ์ใดเหตุการณ์หนึ่ง อาจเกิดขึ้น   </a:t>
            </a:r>
          </a:p>
          <a:p>
            <a:pPr>
              <a:buFontTx/>
              <a:buNone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และเป็นอุปสรรคต่อการบรรลุวัตถุประสงค์ของหน่วยงาน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067264" y="546731"/>
            <a:ext cx="54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</a:p>
        </p:txBody>
      </p:sp>
      <p:sp>
        <p:nvSpPr>
          <p:cNvPr id="14" name="Rectangle 2" descr="Brown marble">
            <a:extLst>
              <a:ext uri="{FF2B5EF4-FFF2-40B4-BE49-F238E27FC236}">
                <a16:creationId xmlns:a16="http://schemas.microsoft.com/office/drawing/2014/main" xmlns="" id="{5658E01D-AAC7-6F87-0698-54E2B1C87893}"/>
              </a:ext>
            </a:extLst>
          </p:cNvPr>
          <p:cNvSpPr txBox="1">
            <a:spLocks noChangeArrowheads="1"/>
          </p:cNvSpPr>
          <p:nvPr/>
        </p:nvSpPr>
        <p:spPr>
          <a:xfrm>
            <a:off x="950409" y="2703594"/>
            <a:ext cx="7313468" cy="1228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การบริหารจัดการความเสี่ยง  </a:t>
            </a: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หมายความว่า กระบวนการบริหารจัดการเหตุการณ์</a:t>
            </a:r>
          </a:p>
          <a:p>
            <a:pPr algn="l">
              <a:defRPr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ที่อาจเกิดขึ้นและส่งผลกระทบต่อหน่วยงานของรัฐ เพื่อให้หน่วยงาน</a:t>
            </a:r>
          </a:p>
          <a:p>
            <a:pPr algn="l">
              <a:defRPr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ของรัฐสามารถดำเนินงานให้บรรลุวัตถุประสงค์ของหน่วยงาน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รวมถึง</a:t>
            </a:r>
          </a:p>
          <a:p>
            <a:pPr algn="l">
              <a:defRPr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เพื่อเพิ่มศักยภาพและขีดความสามารถให้หน่วยงานของรัฐ</a:t>
            </a:r>
          </a:p>
        </p:txBody>
      </p:sp>
      <p:sp>
        <p:nvSpPr>
          <p:cNvPr id="15" name="Rectangle 2" descr="Brown marble">
            <a:extLst>
              <a:ext uri="{FF2B5EF4-FFF2-40B4-BE49-F238E27FC236}">
                <a16:creationId xmlns:a16="http://schemas.microsoft.com/office/drawing/2014/main" xmlns="" id="{7E6743A9-7A48-7839-99A4-CCE824516E2D}"/>
              </a:ext>
            </a:extLst>
          </p:cNvPr>
          <p:cNvSpPr txBox="1">
            <a:spLocks noChangeArrowheads="1"/>
          </p:cNvSpPr>
          <p:nvPr/>
        </p:nvSpPr>
        <p:spPr>
          <a:xfrm>
            <a:off x="950409" y="1368694"/>
            <a:ext cx="7315952" cy="1228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ผู้รับผิดชอบ</a:t>
            </a: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หมายความว่า คณะบุคคลหรือหน่วยงานที่ได้รับมอบหมายให้ทำหน้าที่</a:t>
            </a:r>
          </a:p>
          <a:p>
            <a:pPr algn="l">
              <a:defRPr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เกี่ยวกับการบริหารจัดการความเสี่ยงของหน่วยงานของรัฐที่อยู่ภายใต้</a:t>
            </a:r>
          </a:p>
          <a:p>
            <a:pPr algn="l">
              <a:defRPr/>
            </a:pPr>
            <a:r>
              <a:rPr lang="th-TH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การบริหารจัดการของหัวหน้าหน่วยงานของรัฐ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658359FF-7666-7B2B-4AC2-87DA10F3D0AE}"/>
              </a:ext>
            </a:extLst>
          </p:cNvPr>
          <p:cNvSpPr/>
          <p:nvPr/>
        </p:nvSpPr>
        <p:spPr>
          <a:xfrm>
            <a:off x="1370705" y="579646"/>
            <a:ext cx="686953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สรุปสาระสำคัญหลักเกณฑ์ปฏิบัติการบริหารจัดการความเสี่ยง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สำหรับหน่วยงานของรัฐ </a:t>
            </a:r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13 </a:t>
            </a:r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ข้อ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3260AF10-9E78-A81C-F7AF-CB1591BC8C15}"/>
              </a:ext>
            </a:extLst>
          </p:cNvPr>
          <p:cNvSpPr txBox="1"/>
          <p:nvPr/>
        </p:nvSpPr>
        <p:spPr>
          <a:xfrm>
            <a:off x="673078" y="71720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4C7EDE62-4A12-63AD-BEFE-BFC63C5C2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6804" l="0" r="94783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3860" y="4408663"/>
            <a:ext cx="2026375" cy="192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180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1861</Words>
  <Application>Microsoft Office PowerPoint</Application>
  <PresentationFormat>นำเสนอทางหน้าจอ (4:3)</PresentationFormat>
  <Paragraphs>269</Paragraphs>
  <Slides>17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บริหารจัดการความเสี่ยงสำหรับหน่วยงานของรัฐเรื่องหลักการบริหารจัดการความเสี่ยงระดับองค์กร</dc:title>
  <dc:creator>obecobec@outlook.com</dc:creator>
  <cp:lastModifiedBy>ASUS_BM6330</cp:lastModifiedBy>
  <cp:revision>273</cp:revision>
  <cp:lastPrinted>2021-06-15T01:21:41Z</cp:lastPrinted>
  <dcterms:created xsi:type="dcterms:W3CDTF">2021-03-02T07:53:17Z</dcterms:created>
  <dcterms:modified xsi:type="dcterms:W3CDTF">2022-07-21T02:38:07Z</dcterms:modified>
</cp:coreProperties>
</file>