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8225"/>
  <p:embeddedFontLst>
    <p:embeddedFont>
      <p:font typeface="Angsana New" pitchFamily="18" charset="-34"/>
      <p:regular r:id="rId29"/>
      <p:bold r:id="rId30"/>
      <p:italic r:id="rId31"/>
      <p:boldItalic r:id="rId32"/>
    </p:embeddedFont>
    <p:embeddedFont>
      <p:font typeface="Fahkwang" charset="-34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Sarabun" charset="-34"/>
      <p:regular r:id="rId41"/>
      <p:bold r:id="rId42"/>
      <p:italic r:id="rId43"/>
      <p:boldItalic r:id="rId44"/>
    </p:embeddedFont>
    <p:embeddedFont>
      <p:font typeface="Niramit" charset="-34"/>
      <p:regular r:id="rId45"/>
      <p:bold r:id="rId46"/>
      <p:italic r:id="rId47"/>
      <p:boldItalic r:id="rId48"/>
    </p:embeddedFont>
    <p:embeddedFont>
      <p:font typeface="Century Gothic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mAImW2hUtLkHqcvwZ3+5TXJuK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3BF7085-6DD6-48C9-BBF6-1136C09472E3}">
  <a:tblStyle styleId="{43BF7085-6DD6-48C9-BBF6-1136C09472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99B935-F5D9-405D-AB2C-F7D42ACA35A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EB"/>
          </a:solidFill>
        </a:fill>
      </a:tcStyle>
    </a:wholeTbl>
    <a:band1H>
      <a:tcTxStyle/>
      <a:tcStyle>
        <a:tcBdr/>
        <a:fill>
          <a:solidFill>
            <a:srgbClr val="CBDD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D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924" cy="4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166" y="1"/>
            <a:ext cx="2945923" cy="4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69"/>
            <a:ext cx="2945924" cy="4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166" y="9430069"/>
            <a:ext cx="2945923" cy="4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850166" y="9430069"/>
            <a:ext cx="2945923" cy="4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 txBox="1">
            <a:spLocks noGrp="1"/>
          </p:cNvSpPr>
          <p:nvPr>
            <p:ph type="sldNum" idx="12"/>
          </p:nvPr>
        </p:nvSpPr>
        <p:spPr>
          <a:xfrm>
            <a:off x="3850166" y="9430069"/>
            <a:ext cx="2945923" cy="4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5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5:notes"/>
          <p:cNvSpPr txBox="1">
            <a:spLocks noGrp="1"/>
          </p:cNvSpPr>
          <p:nvPr>
            <p:ph type="sldNum" idx="12"/>
          </p:nvPr>
        </p:nvSpPr>
        <p:spPr>
          <a:xfrm>
            <a:off x="3850166" y="9430069"/>
            <a:ext cx="2945923" cy="49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0561" y="4778494"/>
            <a:ext cx="5438140" cy="39091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124031" y="1695994"/>
            <a:ext cx="9019969" cy="346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Fahkwang"/>
              <a:buNone/>
            </a:pPr>
            <a:r>
              <a:rPr lang="th-TH" sz="5400" b="1">
                <a:solidFill>
                  <a:srgbClr val="FF0000"/>
                </a:solidFill>
                <a:latin typeface="Fahkwang"/>
                <a:ea typeface="Fahkwang"/>
                <a:cs typeface="Fahkwang"/>
                <a:sym typeface="Fahkwang"/>
              </a:rPr>
              <a:t>กระบวนการบริหารจัดการความเสี่ยง</a:t>
            </a:r>
            <a:endParaRPr sz="6600" b="1">
              <a:solidFill>
                <a:srgbClr val="FF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3059497" y="5318078"/>
            <a:ext cx="3025003" cy="80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th-TH" sz="3200" b="1">
                <a:solidFill>
                  <a:srgbClr val="FF0000"/>
                </a:solidFill>
                <a:latin typeface="Fahkwang"/>
                <a:ea typeface="Fahkwang"/>
                <a:cs typeface="Fahkwang"/>
                <a:sym typeface="Fahkwang"/>
              </a:rPr>
              <a:t>นายทรงพล ฐานวิสัย</a:t>
            </a:r>
            <a:endParaRPr/>
          </a:p>
        </p:txBody>
      </p:sp>
      <p:pic>
        <p:nvPicPr>
          <p:cNvPr id="90" name="Google Shape;90;p1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5409" y="520873"/>
            <a:ext cx="2013181" cy="201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2151026" y="375475"/>
            <a:ext cx="5554500" cy="774000"/>
          </a:xfrm>
          <a:prstGeom prst="rect">
            <a:avLst/>
          </a:prstGeom>
          <a:solidFill>
            <a:srgbClr val="ADE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iramit"/>
              <a:buNone/>
            </a:pP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(ตัวอย่างการระบุความเสี่ยง)</a:t>
            </a:r>
            <a:endParaRPr sz="3200" b="1">
              <a:latin typeface="Niramit"/>
              <a:ea typeface="Niramit"/>
              <a:cs typeface="Niramit"/>
              <a:sym typeface="Niramit"/>
            </a:endParaRPr>
          </a:p>
        </p:txBody>
      </p:sp>
      <p:graphicFrame>
        <p:nvGraphicFramePr>
          <p:cNvPr id="179" name="Google Shape;179;p10"/>
          <p:cNvGraphicFramePr/>
          <p:nvPr/>
        </p:nvGraphicFramePr>
        <p:xfrm>
          <a:off x="215349" y="13796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{43BF7085-6DD6-48C9-BBF6-1136C09472E3}</a:tableStyleId>
              </a:tblPr>
              <a:tblGrid>
                <a:gridCol w="1641800"/>
                <a:gridCol w="2543275"/>
                <a:gridCol w="2271900"/>
                <a:gridCol w="2256325"/>
              </a:tblGrid>
              <a:tr h="116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 b="1" u="none" strike="noStrike" cap="none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ภารกิจ/โครงการ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 b="1" u="none" strike="noStrike" cap="none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ชื่อความเสี่ยง</a:t>
                      </a:r>
                      <a:endParaRPr sz="12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 b="1" u="none" strike="noStrike" cap="none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(เหตุการณ์ความเสี่ยง)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 b="1" u="none" strike="noStrike" cap="none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สาเหตุ/ตัวผลักดันความเสี่ยง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 b="1" u="none" strike="noStrike" cap="none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ผลกระทบ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7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 u="none" strike="noStrike" cap="none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๑.แผนพัฒนาคุณภาพการจัดการศึกษาของสถานศึกษา</a:t>
                      </a:r>
                      <a:endParaRPr sz="2200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    การจัดทำแผนฯ ของสถานศึกษา ไม่สอดคล้องกับแผนพัฒนาการจัดการศึกษาขั้นพื้นฐาน ของสพท.</a:t>
                      </a:r>
                      <a:endParaRPr sz="2200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Niramit"/>
                        <a:buNone/>
                      </a:pPr>
                      <a:r>
                        <a:rPr lang="th-TH" sz="2200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๑.บุคลากรขาดความรู้ความเข้าใจในการจัดทำแผนฯ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๒. ผู้บริหารขาดการวิเคราะห์นโยบายและการเชื่อมโยงสู่การปฏิบัติ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๓. ขาดการติดตามประเมินผล</a:t>
                      </a:r>
                      <a:endParaRPr sz="1800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๑. ด้านการดำเนินงาน   (ทำให้แผนไม่มีประสิทธิภาพ,ไม่ทันต่อการเปลี่ยนแปลง)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๒. ด้านกลยุทธ์       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200">
                          <a:solidFill>
                            <a:srgbClr val="00206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(ไม่ตอบสนองต่อกลยุทธ์)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00206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71550" marR="71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80" name="Google Shape;180;p10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/>
        </p:nvSpPr>
        <p:spPr>
          <a:xfrm>
            <a:off x="1358550" y="2166250"/>
            <a:ext cx="6681600" cy="2370300"/>
          </a:xfrm>
          <a:prstGeom prst="rect">
            <a:avLst/>
          </a:prstGeom>
          <a:solidFill>
            <a:srgbClr val="FAD8E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00"/>
              </a:solidFill>
              <a:latin typeface="Niramit"/>
              <a:ea typeface="Niramit"/>
              <a:cs typeface="Niramit"/>
              <a:sym typeface="Niram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การประเมินความเสี่ยง ประกอบด้วย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	๑. </a:t>
            </a:r>
            <a:r>
              <a:rPr lang="th-TH" sz="27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กำหนดเกณฑ์การ</a:t>
            </a:r>
            <a:r>
              <a:rPr lang="th-TH" sz="27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ประเมินความเสี่ยง </a:t>
            </a:r>
            <a:endParaRPr sz="2700" b="1" i="0" u="none" strike="noStrike" cap="none">
              <a:solidFill>
                <a:srgbClr val="000000"/>
              </a:solidFill>
              <a:latin typeface="Niramit"/>
              <a:ea typeface="Niramit"/>
              <a:cs typeface="Niramit"/>
              <a:sym typeface="Niram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	๒. </a:t>
            </a:r>
            <a:r>
              <a:rPr lang="th-TH" sz="27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การให้คะแนนความเสี่ยง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	๓. </a:t>
            </a:r>
            <a:r>
              <a:rPr lang="th-TH" sz="27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การพิจารณาความเสี่ยงในภาพรวม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	๔. </a:t>
            </a:r>
            <a:r>
              <a:rPr lang="th-TH" sz="27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การจัดลำดับความเสี่ยง</a:t>
            </a:r>
            <a:endParaRPr sz="27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358537" y="1120676"/>
            <a:ext cx="6511010" cy="707886"/>
          </a:xfrm>
          <a:prstGeom prst="rect">
            <a:avLst/>
          </a:prstGeom>
          <a:solidFill>
            <a:srgbClr val="B9DA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๔. การประเมินความเสี่ยง</a:t>
            </a:r>
            <a:endParaRPr sz="40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187" name="Google Shape;187;p11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 descr="Thumbs Up Chick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4167" y="4099799"/>
            <a:ext cx="929640" cy="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12"/>
          <p:cNvGraphicFramePr/>
          <p:nvPr/>
        </p:nvGraphicFramePr>
        <p:xfrm>
          <a:off x="1092854" y="1354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{1799B935-F5D9-405D-AB2C-F7D42ACA35AC}</a:tableStyleId>
              </a:tblPr>
              <a:tblGrid>
                <a:gridCol w="812725"/>
                <a:gridCol w="1132400"/>
                <a:gridCol w="5623975"/>
              </a:tblGrid>
              <a:tr h="70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คะแนน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ความหมาย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                                           เกณฑ์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5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5</a:t>
                      </a:r>
                      <a:endParaRPr sz="1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สูงมาก</a:t>
                      </a:r>
                      <a:endParaRPr sz="1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มีผลกระทบด้านจำนวนเงินมากกว่า.........................ล้านบาท หรือ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มีผลกระทบต่อผู้รับบริการมากกว่าร้อยละ...............................หรือ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มีผลกระทบต่อความน่าเชื่อถือขององค์กรในระดับ................หรือ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มีผลกระทบต่อเศรษฐกิจระดับ..........</a:t>
                      </a:r>
                      <a:r>
                        <a:rPr lang="th-TH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</a:t>
                      </a: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...................................หรือ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มีผลต่อภาระการคลังของรัฐบาลจำนวนเงิน...........................หรือ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มีผลกระทบต่อประชาชน(ความเป็นอยู่/ชีวิต/ทรัพย์สิน) ระดับ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4</a:t>
                      </a:r>
                      <a:endParaRPr sz="1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สูง</a:t>
                      </a:r>
                      <a:endParaRPr sz="1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มีผลกระทบด้านจำนวนเงินมากกว่า......................ล้านบาท หรือ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มีผลกระทบต่อผู้รับบริการมากกว่าร้อยละ...............................หรือ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มีผลกระทบต่อความน่าเชื่อถือขององค์กรในระดับ................หรือ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มีผลกระทบต่อเศรษฐกิจระดับ.....................</a:t>
                      </a:r>
                      <a:r>
                        <a:rPr lang="th-TH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</a:t>
                      </a: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..............................หรือ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มีผลต่อภาระการคลังของรัฐบาลจำนวนเงิน............................หรือ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มีผลกระทบต่อประชาชน(ความเป็นอยู่/ชีวิต/ทรัพย์สิน) ระดับ.</a:t>
                      </a:r>
                      <a:r>
                        <a:rPr lang="th-TH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3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3</a:t>
                      </a:r>
                      <a:endParaRPr sz="1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ปานกลาง</a:t>
                      </a:r>
                      <a:endParaRPr sz="1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มีผลกระทบด้านจำนวนเงินมากกว่า........................ล้านบาท หรือ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มีผลกระทบต่อผู้รับบริการมากกว่าร้อยละ..............................หรือ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มีผลกระทบต่อความน่าเชื่อถือขององค์กรในระดับ................หรือ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มีผลกระทบต่อเศรษฐกิจระดับ..............</a:t>
                      </a:r>
                      <a:r>
                        <a:rPr lang="th-TH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</a:t>
                      </a: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...............................หรือ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มีผลต่อภาระการคลังของรัฐบาลจำนวนเงิน............................หรือ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มีผลกระทบต่อประชาชน(ความเป็นอยู่/ชีวิต/ทรัพย์สิน) ระดับ.</a:t>
                      </a:r>
                      <a:endParaRPr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12"/>
          <p:cNvSpPr txBox="1"/>
          <p:nvPr/>
        </p:nvSpPr>
        <p:spPr>
          <a:xfrm>
            <a:off x="1092854" y="276458"/>
            <a:ext cx="6763034" cy="667148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25"/>
              <a:buFont typeface="Niramit"/>
              <a:buNone/>
            </a:pPr>
            <a:r>
              <a:rPr lang="th-TH" sz="2425" b="1">
                <a:solidFill>
                  <a:srgbClr val="FF0000"/>
                </a:solidFill>
                <a:latin typeface="Niramit"/>
                <a:ea typeface="Niramit"/>
                <a:cs typeface="Niramit"/>
                <a:sym typeface="Niramit"/>
              </a:rPr>
              <a:t>(ตัวอย่างเกณฑ์การให้คะแนนความเสี่ยง)</a:t>
            </a:r>
            <a:endParaRPr sz="2425" b="1">
              <a:solidFill>
                <a:srgbClr val="FF000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092854" y="943606"/>
            <a:ext cx="20552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ด้านผลกระทบ</a:t>
            </a:r>
            <a:endParaRPr sz="20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826" y="0"/>
            <a:ext cx="1274174" cy="127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13"/>
          <p:cNvGraphicFramePr/>
          <p:nvPr/>
        </p:nvGraphicFramePr>
        <p:xfrm>
          <a:off x="801189" y="15342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{1799B935-F5D9-405D-AB2C-F7D42ACA35AC}</a:tableStyleId>
              </a:tblPr>
              <a:tblGrid>
                <a:gridCol w="841575"/>
                <a:gridCol w="1173725"/>
                <a:gridCol w="5822425"/>
              </a:tblGrid>
              <a:tr h="37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คะแนน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ความหมาย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เกณฑ์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iramit"/>
                        <a:buNone/>
                      </a:pPr>
                      <a:r>
                        <a:rPr lang="th-TH" sz="18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2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iramit"/>
                        <a:buNone/>
                      </a:pPr>
                      <a:r>
                        <a:rPr lang="th-TH" sz="18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ต่ำ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มีผลกระทบด้านจำนวนเงินมากกว่า................ล้านบาท หรือ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มีผลกระทบต่อผู้รับบริการมากกว่าร้อยละ...................หรือ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มีผลกระทบต่อความน่าเชื่อถือขององค์กรในระดับ.....หรือ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มีผลกระทบต่อเศรษฐกิจระดับ.....</a:t>
                      </a:r>
                      <a:r>
                        <a:rPr lang="th-TH" sz="1600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</a:t>
                      </a: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....................................หรือ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มีผลต่อภาระการคลังของรัฐบาลจำนวนเงิน.................หรือ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มีผลกระทบต่อประชาชน(ความเป็นอยู่/ชีวิต/ทรัพย์สิน) </a:t>
                      </a:r>
                      <a:r>
                        <a:rPr lang="th-TH" sz="1600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ร</a:t>
                      </a: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ะดับ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5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ต่ำมาก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มีผลกระทบด้านจำนวนเงินมากกว่า................ล้านบาท หรือ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มีผลกระทบต่อผู้รับบริการมากกว่าร้อยละ.....................หรือ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มีผลกระทบต่อความน่าเชื่อถือขององค์กรในระดับ......หรือ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มีผลกระทบต่อเศรษฐกิจระดับ..........</a:t>
                      </a:r>
                      <a:r>
                        <a:rPr lang="th-TH" sz="1600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</a:t>
                      </a: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.......................หรือ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มีผลต่อภาระการคลังของรัฐบาลจำนวนเงิน.....</a:t>
                      </a:r>
                      <a:r>
                        <a:rPr lang="th-TH" sz="1600" b="1"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</a:t>
                      </a: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............หรือ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มีผลกระทบต่อประชาชน(ความเป็นอยู่/ชีวิต/ทรัพย์สิน) ระดับ...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2" name="Google Shape;202;p13"/>
          <p:cNvSpPr txBox="1"/>
          <p:nvPr/>
        </p:nvSpPr>
        <p:spPr>
          <a:xfrm>
            <a:off x="801189" y="326766"/>
            <a:ext cx="7078553" cy="667148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iramit"/>
              <a:buNone/>
            </a:pPr>
            <a:r>
              <a:rPr lang="th-TH" sz="3000" b="1">
                <a:solidFill>
                  <a:srgbClr val="FF0000"/>
                </a:solidFill>
                <a:latin typeface="Niramit"/>
                <a:ea typeface="Niramit"/>
                <a:cs typeface="Niramit"/>
                <a:sym typeface="Niramit"/>
              </a:rPr>
              <a:t>(ตัวอย่างเกณฑ์การให้คะแนนความเสี่ยง)(ต่อ)</a:t>
            </a:r>
            <a:endParaRPr sz="3000" b="1">
              <a:solidFill>
                <a:srgbClr val="FF000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716376" y="1120625"/>
            <a:ext cx="20552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ด้านผลกระทบ(ต่อ)</a:t>
            </a:r>
            <a:endParaRPr sz="20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04" name="Google Shape;204;p13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/>
        </p:nvSpPr>
        <p:spPr>
          <a:xfrm>
            <a:off x="743374" y="368415"/>
            <a:ext cx="7303346" cy="816330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iramit"/>
              <a:buNone/>
            </a:pPr>
            <a:r>
              <a:rPr lang="th-TH" sz="3000" b="1">
                <a:solidFill>
                  <a:srgbClr val="FF0000"/>
                </a:solidFill>
                <a:latin typeface="Niramit"/>
                <a:ea typeface="Niramit"/>
                <a:cs typeface="Niramit"/>
                <a:sym typeface="Niramit"/>
              </a:rPr>
              <a:t>(ตัวอย่างเกณฑ์การให้คะแนนความเสี่ยง)</a:t>
            </a:r>
            <a:endParaRPr sz="3000" b="1">
              <a:solidFill>
                <a:srgbClr val="FF000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623038" y="1364017"/>
            <a:ext cx="14543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ด้านโอกาส</a:t>
            </a:r>
            <a:endParaRPr sz="20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graphicFrame>
        <p:nvGraphicFramePr>
          <p:cNvPr id="211" name="Google Shape;211;p14"/>
          <p:cNvGraphicFramePr/>
          <p:nvPr/>
        </p:nvGraphicFramePr>
        <p:xfrm>
          <a:off x="409303" y="17641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{1799B935-F5D9-405D-AB2C-F7D42ACA35AC}</a:tableStyleId>
              </a:tblPr>
              <a:tblGrid>
                <a:gridCol w="844475"/>
                <a:gridCol w="1170325"/>
                <a:gridCol w="64499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คะแนน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ความหมาย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                                         เกณฑ์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5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สูงมาก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โอกาสเกิดมากกว่า 90 % ในช่วงระยะเวลาของงาน/ระบบ/โครงการหรือความถี่ที่เกิดขึ้นทุก 6 เดือน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4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สูง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โอกาสเกิด 70 – 90 % ในช่วงระยะเวลาของงาน/ระบบ/โครงการหรือเกิดขึ้นทุกปี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3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ปานกลาง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โอกาสเกิด 40 – 69 % ในช่วงระยะเวลาของงาน/ระบบ/โครงการหรือเกิดขึ้นทุก 2 ปี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endParaRPr sz="4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2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ต่ำ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โอกาสเกิด 20 – 39 % ในช่วงระยะเวลาของงาน/ระบบ/โครงการหรือเกิดขึ้นทุก 3 ปี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ต่ำมาก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iramit"/>
                        <a:buNone/>
                      </a:pPr>
                      <a:r>
                        <a:rPr lang="th-TH" sz="1600" b="1">
                          <a:solidFill>
                            <a:schemeClr val="dk1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โอกาสเกิดน้อยกว่า 20 % ในช่วงระยะเวลาของงาน/ระบบ/โครงการหรือเกิดขึ้นทุก 5 ปี</a:t>
                      </a:r>
                      <a:endParaRPr sz="16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chemeClr val="dk1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12" name="Google Shape;212;p14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1064380" y="534669"/>
            <a:ext cx="6792685" cy="1033463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th-TH">
                <a:solidFill>
                  <a:srgbClr val="FF0000"/>
                </a:solidFill>
              </a:rPr>
              <a:t>   </a:t>
            </a:r>
            <a:r>
              <a:rPr lang="th-TH" sz="28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การจัดลำดับความเสี่ยงโดยการพิจารณาจากโอกาสและผลกระทบ</a:t>
            </a:r>
            <a:endParaRPr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18" name="Google Shape;21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1144" y="1679304"/>
            <a:ext cx="6018681" cy="386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9826" y="0"/>
            <a:ext cx="1274174" cy="127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1219348" y="1864234"/>
            <a:ext cx="381635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</a:t>
            </a: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5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1183032" y="3468843"/>
            <a:ext cx="448417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</a:t>
            </a: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3</a:t>
            </a:r>
            <a:endParaRPr sz="14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1183032" y="2643243"/>
            <a:ext cx="476828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 4</a:t>
            </a:r>
            <a:endParaRPr sz="14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1197535" y="4249299"/>
            <a:ext cx="476827" cy="3405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 </a:t>
            </a: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2</a:t>
            </a:r>
            <a:endParaRPr sz="14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1266943" y="5025706"/>
            <a:ext cx="381636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1</a:t>
            </a:r>
            <a:endParaRPr sz="14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2253670" y="5676530"/>
            <a:ext cx="381635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 </a:t>
            </a: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1</a:t>
            </a:r>
            <a:endParaRPr sz="20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3569738" y="5675073"/>
            <a:ext cx="470074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 2</a:t>
            </a:r>
            <a:endParaRPr sz="14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4814926" y="5675073"/>
            <a:ext cx="576604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 </a:t>
            </a: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3</a:t>
            </a:r>
            <a:endParaRPr sz="20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5847618" y="5692490"/>
            <a:ext cx="576604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 4</a:t>
            </a:r>
            <a:endParaRPr sz="14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7138373" y="5685239"/>
            <a:ext cx="381635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</a:t>
            </a: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5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 rot="-5400000">
            <a:off x="-433437" y="3483125"/>
            <a:ext cx="2680032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โอกาส</a:t>
            </a:r>
            <a:endParaRPr sz="24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3865159" y="6107787"/>
            <a:ext cx="1964269" cy="405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</a:t>
            </a:r>
            <a:r>
              <a:rPr lang="th-TH" sz="24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ผลกระทบ</a:t>
            </a:r>
            <a:endParaRPr sz="11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826" y="0"/>
            <a:ext cx="1274174" cy="1274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7" name="Google Shape;237;p16"/>
          <p:cNvGraphicFramePr/>
          <p:nvPr/>
        </p:nvGraphicFramePr>
        <p:xfrm>
          <a:off x="1272887" y="2346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{43BF7085-6DD6-48C9-BBF6-1136C09472E3}</a:tableStyleId>
              </a:tblPr>
              <a:tblGrid>
                <a:gridCol w="700125"/>
                <a:gridCol w="1617025"/>
                <a:gridCol w="1190975"/>
                <a:gridCol w="1195175"/>
                <a:gridCol w="1071150"/>
                <a:gridCol w="1158850"/>
              </a:tblGrid>
              <a:tr h="96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รหัส</a:t>
                      </a:r>
                      <a:endParaRPr sz="2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ชื่อความเสี่ยง</a:t>
                      </a:r>
                      <a:endParaRPr sz="2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โอกาส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ผลกระทบ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ระดับ      ความเสี่ยง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ลำดับ   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ความเสี่ยง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.................</a:t>
                      </a:r>
                      <a:endParaRPr sz="2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38" name="Google Shape;238;p16"/>
          <p:cNvGraphicFramePr/>
          <p:nvPr/>
        </p:nvGraphicFramePr>
        <p:xfrm>
          <a:off x="1282317" y="4511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{43BF7085-6DD6-48C9-BBF6-1136C09472E3}</a:tableStyleId>
              </a:tblPr>
              <a:tblGrid>
                <a:gridCol w="1730600"/>
                <a:gridCol w="1730600"/>
                <a:gridCol w="1731350"/>
                <a:gridCol w="1731350"/>
              </a:tblGrid>
              <a:tr h="50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ต่ำ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ปานกลาง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สูง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สูงมาก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4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๑ - ๓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๔ - ๘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๙ - ๑๔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๑๕ - ๒๕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>
                          <a:solidFill>
                            <a:srgbClr val="0070C0"/>
                          </a:solidFill>
                          <a:latin typeface="Niramit"/>
                          <a:ea typeface="Niramit"/>
                          <a:cs typeface="Niramit"/>
                          <a:sym typeface="Niramit"/>
                        </a:rPr>
                        <a:t> </a:t>
                      </a:r>
                      <a:endParaRPr sz="1800" b="1">
                        <a:solidFill>
                          <a:srgbClr val="0070C0"/>
                        </a:solidFill>
                        <a:latin typeface="Niramit"/>
                        <a:ea typeface="Niramit"/>
                        <a:cs typeface="Niramit"/>
                        <a:sym typeface="Niramit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9" name="Google Shape;239;p16"/>
          <p:cNvSpPr/>
          <p:nvPr/>
        </p:nvSpPr>
        <p:spPr>
          <a:xfrm>
            <a:off x="1201112" y="1737644"/>
            <a:ext cx="62591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iramit"/>
              <a:buNone/>
            </a:pPr>
            <a:r>
              <a:rPr lang="th-TH" sz="2400" b="1" i="0" u="none" strike="noStrike" cap="none">
                <a:solidFill>
                  <a:srgbClr val="0070C0"/>
                </a:solidFill>
                <a:latin typeface="Niramit"/>
                <a:ea typeface="Niramit"/>
                <a:cs typeface="Niramit"/>
                <a:sym typeface="Niramit"/>
              </a:rPr>
              <a:t>แบบการให้คะแนนความเสี่ยง</a:t>
            </a:r>
            <a:endParaRPr sz="2400" b="0" i="0" u="none" strike="noStrike" cap="none">
              <a:solidFill>
                <a:srgbClr val="0070C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1234620" y="4049975"/>
            <a:ext cx="67901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iramit"/>
              <a:buNone/>
            </a:pPr>
            <a:r>
              <a:rPr lang="th-TH" sz="2400" b="1" i="0" u="none" strike="noStrike" cap="none">
                <a:solidFill>
                  <a:srgbClr val="0070C0"/>
                </a:solidFill>
                <a:latin typeface="Niramit"/>
                <a:ea typeface="Niramit"/>
                <a:cs typeface="Niramit"/>
                <a:sym typeface="Niramit"/>
              </a:rPr>
              <a:t>ระดับความเสี่ยง </a:t>
            </a:r>
            <a:endParaRPr sz="2400" b="1" i="0" u="none" strike="noStrike" cap="none">
              <a:solidFill>
                <a:srgbClr val="0070C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1053150" y="498675"/>
            <a:ext cx="6924000" cy="813300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iramit"/>
              <a:buNone/>
            </a:pPr>
            <a:r>
              <a:rPr lang="th-TH" sz="3200" b="1">
                <a:solidFill>
                  <a:srgbClr val="FF0000"/>
                </a:solidFill>
                <a:latin typeface="Niramit"/>
                <a:ea typeface="Niramit"/>
                <a:cs typeface="Niramit"/>
                <a:sym typeface="Niramit"/>
              </a:rPr>
              <a:t>(ตัวอย่างแบบการให้คะแนนความเสี่ยง)</a:t>
            </a:r>
            <a:endParaRPr sz="3200" b="1">
              <a:solidFill>
                <a:srgbClr val="FF000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>
            <a:spLocks noGrp="1"/>
          </p:cNvSpPr>
          <p:nvPr>
            <p:ph type="body" idx="1"/>
          </p:nvPr>
        </p:nvSpPr>
        <p:spPr>
          <a:xfrm>
            <a:off x="1024000" y="1871446"/>
            <a:ext cx="72789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th-TH" sz="3200">
                <a:latin typeface="Sarabun"/>
                <a:ea typeface="Sarabun"/>
                <a:cs typeface="Sarabun"/>
                <a:sym typeface="Sarabun"/>
              </a:rPr>
              <a:t>     </a:t>
            </a:r>
            <a:r>
              <a:rPr lang="th-TH" sz="2700" b="1">
                <a:latin typeface="Niramit"/>
                <a:ea typeface="Niramit"/>
                <a:cs typeface="Niramit"/>
                <a:sym typeface="Niramit"/>
              </a:rPr>
              <a:t>คือ กระบวนการตัดสินใจของฝ่ายบริหารในการจัดการความเสี่ยงที่อาจเกิดขึ้น </a:t>
            </a:r>
            <a:endParaRPr sz="3100" b="1"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720090" y="858186"/>
            <a:ext cx="7278733" cy="646331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h-TH" sz="36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5. การตอบสนองความเสี่ยง</a:t>
            </a:r>
            <a:endParaRPr sz="1800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720090" y="2875008"/>
            <a:ext cx="7886700" cy="3295015"/>
          </a:xfrm>
          <a:prstGeom prst="rect">
            <a:avLst/>
          </a:prstGeom>
          <a:solidFill>
            <a:srgbClr val="FAD8E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h-TH" sz="3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    </a:t>
            </a:r>
            <a:r>
              <a:rPr lang="th-TH" sz="33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lang="th-TH" sz="25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ประเด็นพิจารณาในการตัดสินใจเลือกวิธีการตอบสนอง  ความเสี่ยง เพื่อ</a:t>
            </a:r>
            <a:r>
              <a:rPr lang="th-TH" sz="2500" b="1">
                <a:solidFill>
                  <a:srgbClr val="C00000"/>
                </a:solidFill>
                <a:latin typeface="Niramit"/>
                <a:ea typeface="Niramit"/>
                <a:cs typeface="Niramit"/>
                <a:sym typeface="Niramit"/>
              </a:rPr>
              <a:t>จัดทำแผนบริหารจัดการความเสี่ยง</a:t>
            </a:r>
            <a:r>
              <a:rPr lang="th-TH" sz="25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ของหน่วยงาน</a:t>
            </a:r>
            <a:endParaRPr sz="90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25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1. การจัดการต้นเหตุของความเสี่ยง </a:t>
            </a:r>
            <a:endParaRPr sz="90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25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2. ทางเลือกวิธีการจัดการความเสี่ยง </a:t>
            </a:r>
            <a:endParaRPr sz="90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25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3. ทรัพยากรที่ต้องใช้ในการบริหารจัดการความ</a:t>
            </a:r>
            <a:r>
              <a:rPr lang="th-TH" sz="28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เสี่ยง</a:t>
            </a:r>
            <a:endParaRPr sz="13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826" y="0"/>
            <a:ext cx="1274174" cy="12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 descr="Not Impressed Chick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22655" y="5275036"/>
            <a:ext cx="1019954" cy="94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657359" y="1492826"/>
            <a:ext cx="7328400" cy="5237527"/>
          </a:xfrm>
          <a:prstGeom prst="rect">
            <a:avLst/>
          </a:prstGeom>
          <a:solidFill>
            <a:srgbClr val="FAD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717"/>
              <a:buNone/>
            </a:pPr>
            <a:r>
              <a:rPr lang="th-TH" sz="3470" b="1">
                <a:latin typeface="Niramit"/>
                <a:ea typeface="Niramit"/>
                <a:cs typeface="Niramit"/>
                <a:sym typeface="Niramit"/>
              </a:rPr>
              <a:t>กิจกรรม </a:t>
            </a:r>
            <a:r>
              <a:rPr lang="th-TH" sz="3470">
                <a:latin typeface="Niramit"/>
                <a:ea typeface="Niramit"/>
                <a:cs typeface="Niramit"/>
                <a:sym typeface="Niramit"/>
              </a:rPr>
              <a:t>: </a:t>
            </a: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แผนพัฒนาคุณภาพการจัดการศึกษาของสถานศึกษา</a:t>
            </a:r>
            <a:endParaRPr sz="3870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333"/>
              <a:buNone/>
            </a:pPr>
            <a:r>
              <a:rPr lang="th-TH" sz="3870" b="1">
                <a:latin typeface="Niramit"/>
                <a:ea typeface="Niramit"/>
                <a:cs typeface="Niramit"/>
                <a:sym typeface="Niramit"/>
              </a:rPr>
              <a:t>ชื่อ</a:t>
            </a:r>
            <a:r>
              <a:rPr lang="th-TH" sz="3470" b="1">
                <a:latin typeface="Niramit"/>
                <a:ea typeface="Niramit"/>
                <a:cs typeface="Niramit"/>
                <a:sym typeface="Niramit"/>
              </a:rPr>
              <a:t>ความเสี่ยง </a:t>
            </a:r>
            <a:r>
              <a:rPr lang="th-TH" sz="3470">
                <a:latin typeface="Niramit"/>
                <a:ea typeface="Niramit"/>
                <a:cs typeface="Niramit"/>
                <a:sym typeface="Niramit"/>
              </a:rPr>
              <a:t>: </a:t>
            </a: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การจัดทำแผนฯ ของสถานศึกษา ไม่สอดคล้องกับ  </a:t>
            </a:r>
            <a:endParaRPr sz="26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944"/>
              <a:buNone/>
            </a:pP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                       แผนพัฒนาการจัดการศึกษาขั้นพื้นฐานของ สพท.</a:t>
            </a:r>
            <a:endParaRPr sz="26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717"/>
              <a:buNone/>
            </a:pPr>
            <a:r>
              <a:rPr lang="th-TH" sz="3470" b="1">
                <a:latin typeface="Niramit"/>
                <a:ea typeface="Niramit"/>
                <a:cs typeface="Niramit"/>
                <a:sym typeface="Niramit"/>
              </a:rPr>
              <a:t>ระดับผลกระทบ </a:t>
            </a:r>
            <a:r>
              <a:rPr lang="th-TH" sz="3470">
                <a:latin typeface="Niramit"/>
                <a:ea typeface="Niramit"/>
                <a:cs typeface="Niramit"/>
                <a:sym typeface="Niramit"/>
              </a:rPr>
              <a:t>: </a:t>
            </a: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ระดับองค์กร</a:t>
            </a:r>
            <a:endParaRPr sz="3870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717"/>
              <a:buNone/>
            </a:pPr>
            <a:r>
              <a:rPr lang="th-TH" sz="3470" b="1">
                <a:latin typeface="Niramit"/>
                <a:ea typeface="Niramit"/>
                <a:cs typeface="Niramit"/>
                <a:sym typeface="Niramit"/>
              </a:rPr>
              <a:t>ผู้รับผิดชอบ</a:t>
            </a:r>
            <a:r>
              <a:rPr lang="th-TH" sz="3470">
                <a:latin typeface="Niramit"/>
                <a:ea typeface="Niramit"/>
                <a:cs typeface="Niramit"/>
                <a:sym typeface="Niramit"/>
              </a:rPr>
              <a:t> : </a:t>
            </a: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ผู้อำนวยการกลุ่ม.....................</a:t>
            </a:r>
            <a:endParaRPr sz="3870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717"/>
              <a:buNone/>
            </a:pPr>
            <a:r>
              <a:rPr lang="th-TH" sz="3470" b="1">
                <a:latin typeface="Niramit"/>
                <a:ea typeface="Niramit"/>
                <a:cs typeface="Niramit"/>
                <a:sym typeface="Niramit"/>
              </a:rPr>
              <a:t>วิธีจัดการความเสี่ยง</a:t>
            </a:r>
            <a:endParaRPr sz="26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333"/>
              <a:buNone/>
            </a:pPr>
            <a:r>
              <a:rPr lang="th-TH" sz="3870">
                <a:latin typeface="Niramit"/>
                <a:ea typeface="Niramit"/>
                <a:cs typeface="Niramit"/>
                <a:sym typeface="Niramit"/>
              </a:rPr>
              <a:t>         </a:t>
            </a: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1. สร้างความรู้ความเข้าใจให้ผู้ปฏิบัติ</a:t>
            </a:r>
            <a:endParaRPr sz="26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944"/>
              <a:buNone/>
            </a:pP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          2. ส่งเสริมและพัฒนาทัศนคติของผู้บริหาร</a:t>
            </a:r>
            <a:endParaRPr sz="26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944"/>
              <a:buNone/>
            </a:pP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          3. กำกับติดตามและประเมินผล</a:t>
            </a:r>
            <a:endParaRPr sz="26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944"/>
              <a:buNone/>
            </a:pP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          4. ..........................................</a:t>
            </a:r>
            <a:endParaRPr sz="26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944"/>
              <a:buNone/>
            </a:pPr>
            <a:r>
              <a:rPr lang="th-TH" sz="3270" b="1">
                <a:latin typeface="Niramit"/>
                <a:ea typeface="Niramit"/>
                <a:cs typeface="Niramit"/>
                <a:sym typeface="Niramit"/>
              </a:rPr>
              <a:t>          5. ..........................................</a:t>
            </a:r>
            <a:endParaRPr sz="2670"/>
          </a:p>
          <a:p>
            <a:pPr marL="228600" lvl="0" indent="-1941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700"/>
          </a:p>
        </p:txBody>
      </p:sp>
      <p:pic>
        <p:nvPicPr>
          <p:cNvPr id="257" name="Google Shape;257;p18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"/>
          <p:cNvSpPr txBox="1"/>
          <p:nvPr/>
        </p:nvSpPr>
        <p:spPr>
          <a:xfrm>
            <a:off x="657359" y="418011"/>
            <a:ext cx="7328401" cy="923110"/>
          </a:xfrm>
          <a:prstGeom prst="rect">
            <a:avLst/>
          </a:prstGeom>
          <a:solidFill>
            <a:srgbClr val="B9D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iramit"/>
              <a:buNone/>
            </a:pPr>
            <a:r>
              <a:rPr lang="th-TH" sz="3200" b="1">
                <a:solidFill>
                  <a:srgbClr val="FF0000"/>
                </a:solidFill>
                <a:latin typeface="Niramit"/>
                <a:ea typeface="Niramit"/>
                <a:cs typeface="Niramit"/>
                <a:sym typeface="Niramit"/>
              </a:rPr>
              <a:t>(ตัวอย่าง แผนบริหารความเสี่ยง)</a:t>
            </a:r>
            <a:endParaRPr sz="3200" b="1">
              <a:solidFill>
                <a:srgbClr val="FF000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59" name="Google Shape;259;p18" descr="Charm Chick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992982" y="5622323"/>
            <a:ext cx="1071155" cy="123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body" idx="1"/>
          </p:nvPr>
        </p:nvSpPr>
        <p:spPr>
          <a:xfrm>
            <a:off x="735736" y="1907177"/>
            <a:ext cx="7133811" cy="4126550"/>
          </a:xfrm>
          <a:prstGeom prst="rect">
            <a:avLst/>
          </a:prstGeom>
          <a:solidFill>
            <a:srgbClr val="FAD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h-TH" b="1">
                <a:latin typeface="Niramit"/>
                <a:ea typeface="Niramit"/>
                <a:cs typeface="Niramit"/>
                <a:sym typeface="Niramit"/>
              </a:rPr>
              <a:t>ตัวชี้วัดความเสี่ยงที่สำคัญ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th-TH" sz="3000">
                <a:latin typeface="Niramit"/>
                <a:ea typeface="Niramit"/>
                <a:cs typeface="Niramit"/>
                <a:sym typeface="Niramit"/>
              </a:rPr>
              <a:t>         </a:t>
            </a:r>
            <a:r>
              <a:rPr lang="th-TH" sz="2900">
                <a:latin typeface="Niramit"/>
                <a:ea typeface="Niramit"/>
                <a:cs typeface="Niramit"/>
                <a:sym typeface="Niramit"/>
              </a:rPr>
              <a:t> </a:t>
            </a:r>
            <a:r>
              <a:rPr lang="th-TH" sz="2300" b="1">
                <a:latin typeface="Niramit"/>
                <a:ea typeface="Niramit"/>
                <a:cs typeface="Niramit"/>
                <a:sym typeface="Niramit"/>
              </a:rPr>
              <a:t>1. จำนวนครั้งที่บุคลากรได้รับการพัฒนาในรูปแบบต่าง ๆ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h-TH" sz="2300" b="1">
                <a:latin typeface="Niramit"/>
                <a:ea typeface="Niramit"/>
                <a:cs typeface="Niramit"/>
                <a:sym typeface="Niramit"/>
              </a:rPr>
              <a:t>            2. กระบวนการจัดทำแผนพัฒนาฯ เป็นไปตามหลักการแนวคิด 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h-TH" sz="2300" b="1">
                <a:latin typeface="Niramit"/>
                <a:ea typeface="Niramit"/>
                <a:cs typeface="Niramit"/>
                <a:sym typeface="Niramit"/>
              </a:rPr>
              <a:t>            3. มีแผนพัฒนาฯ เป็นที่ยอมรับและนำไปสู่การปฏิบัติ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h-TH" sz="2300" b="1">
                <a:latin typeface="Niramit"/>
                <a:ea typeface="Niramit"/>
                <a:cs typeface="Niramit"/>
                <a:sym typeface="Niramit"/>
              </a:rPr>
              <a:t>วิธีการติดตามและการรายงาน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th-TH" sz="2900" b="1">
                <a:latin typeface="Niramit"/>
                <a:ea typeface="Niramit"/>
                <a:cs typeface="Niramit"/>
                <a:sym typeface="Niramit"/>
              </a:rPr>
              <a:t>          </a:t>
            </a:r>
            <a:r>
              <a:rPr lang="th-TH" sz="2300" b="1">
                <a:latin typeface="Niramit"/>
                <a:ea typeface="Niramit"/>
                <a:cs typeface="Niramit"/>
                <a:sym typeface="Niramit"/>
              </a:rPr>
              <a:t>1. รายงานการเข้ารับการพัฒนาของบุคลากร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h-TH" sz="2300" b="1">
                <a:latin typeface="Niramit"/>
                <a:ea typeface="Niramit"/>
                <a:cs typeface="Niramit"/>
                <a:sym typeface="Niramit"/>
              </a:rPr>
              <a:t>            2. ติดตามและประเมินผล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h-TH" sz="2300" b="1">
                <a:latin typeface="Niramit"/>
                <a:ea typeface="Niramit"/>
                <a:cs typeface="Niramit"/>
                <a:sym typeface="Niramit"/>
              </a:rPr>
              <a:t>            3. ปรับแผนพัฒนาฯ</a:t>
            </a:r>
            <a:endParaRPr sz="400"/>
          </a:p>
        </p:txBody>
      </p:sp>
      <p:pic>
        <p:nvPicPr>
          <p:cNvPr id="265" name="Google Shape;265;p19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735736" y="287384"/>
            <a:ext cx="7133811" cy="1105988"/>
          </a:xfrm>
          <a:prstGeom prst="rect">
            <a:avLst/>
          </a:prstGeom>
          <a:solidFill>
            <a:srgbClr val="B9D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iramit"/>
              <a:buNone/>
            </a:pPr>
            <a:r>
              <a:rPr lang="th-TH" sz="2800" b="1">
                <a:solidFill>
                  <a:srgbClr val="FF0000"/>
                </a:solidFill>
                <a:latin typeface="Niramit"/>
                <a:ea typeface="Niramit"/>
                <a:cs typeface="Niramit"/>
                <a:sym typeface="Niramit"/>
              </a:rPr>
              <a:t>(ตัวอย่าง แผนบริหารความเสี่ยง)(ต่อ)</a:t>
            </a:r>
            <a:endParaRPr sz="2800" b="1">
              <a:solidFill>
                <a:srgbClr val="FF000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67" name="Google Shape;267;p19" descr="Not Impressed Chick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7412" y="5008293"/>
            <a:ext cx="1025434" cy="1025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701040" y="2603865"/>
            <a:ext cx="7741920" cy="3309256"/>
          </a:xfrm>
          <a:prstGeom prst="rect">
            <a:avLst/>
          </a:prstGeom>
          <a:solidFill>
            <a:srgbClr val="FAD8EC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Fahkwang"/>
              <a:buNone/>
            </a:pPr>
            <a:r>
              <a:rPr lang="th-TH" sz="4000" b="1">
                <a:solidFill>
                  <a:srgbClr val="002060"/>
                </a:solidFill>
                <a:latin typeface="Fahkwang"/>
                <a:ea typeface="Fahkwang"/>
                <a:cs typeface="Fahkwang"/>
                <a:sym typeface="Fahkwang"/>
              </a:rPr>
              <a:t>    </a:t>
            </a:r>
            <a:r>
              <a:rPr lang="th-TH" sz="4000" b="1">
                <a:solidFill>
                  <a:srgbClr val="002060"/>
                </a:solidFill>
                <a:latin typeface="Sarabun"/>
                <a:ea typeface="Sarabun"/>
                <a:cs typeface="Sarabun"/>
                <a:sym typeface="Sarabun"/>
              </a:rPr>
              <a:t>  เพื่อเสริมสร้างความรู้  ความเข้าใจกระบวนการบริหารจัดการความเสี่ยง ตามหลักการบริหารความเสี่ยงระดับองค์กรที่กระทรวงการคลังกำหนด</a:t>
            </a:r>
            <a:endParaRPr b="1">
              <a:solidFill>
                <a:srgbClr val="00206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96" name="Google Shape;96;p2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610401" y="1144550"/>
            <a:ext cx="4536900" cy="1119600"/>
          </a:xfrm>
          <a:prstGeom prst="rect">
            <a:avLst/>
          </a:prstGeom>
          <a:solidFill>
            <a:srgbClr val="A1F5E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Niramit"/>
              <a:buNone/>
            </a:pPr>
            <a:r>
              <a:rPr lang="th-TH" sz="5400" b="1" i="0" u="none" strike="noStrike" cap="none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วัตถุประสงค์</a:t>
            </a:r>
            <a:endParaRPr sz="4400" b="1" i="0" u="none" strike="noStrike" cap="none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98" name="Google Shape;98;p2" descr="Hi B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835" y="755702"/>
            <a:ext cx="1522520" cy="152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/>
          <p:nvPr/>
        </p:nvSpPr>
        <p:spPr>
          <a:xfrm>
            <a:off x="990055" y="637087"/>
            <a:ext cx="7071359" cy="646331"/>
          </a:xfrm>
          <a:prstGeom prst="rect">
            <a:avLst/>
          </a:prstGeom>
          <a:solidFill>
            <a:srgbClr val="B9DA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๖.</a:t>
            </a:r>
            <a:r>
              <a:rPr lang="th-TH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h-TH" sz="36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การติดตามและทบทวน</a:t>
            </a:r>
            <a:endParaRPr sz="2400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990050" y="1654622"/>
            <a:ext cx="7071300" cy="3601800"/>
          </a:xfrm>
          <a:prstGeom prst="rect">
            <a:avLst/>
          </a:prstGeom>
          <a:solidFill>
            <a:srgbClr val="FAD8E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0" i="0" u="none" strike="noStrike" cap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       </a:t>
            </a:r>
            <a:r>
              <a:rPr lang="th-TH" sz="28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- ต้องมีการกระบวนการติดตามและทบทวน เพื่อให้       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   </a:t>
            </a:r>
            <a:r>
              <a:rPr lang="th-TH" sz="28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มีความเชื่อมั่นว่าการบริหารจัดการความเสี่ยงที่มีอยู่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   </a:t>
            </a:r>
            <a:r>
              <a:rPr lang="th-TH" sz="28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ยังคงมีประสิทธิผล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- ดำเนินการอย่างต่อเนื่องในทุกกระบวนการของการบริหาร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  จัดการความเสี่ยง</a:t>
            </a:r>
            <a:endParaRPr sz="20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74" name="Google Shape;27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826" y="0"/>
            <a:ext cx="1274174" cy="12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 descr="Thinking Chick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326" y="4694594"/>
            <a:ext cx="1129938" cy="112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1049382" y="448383"/>
            <a:ext cx="7045234" cy="724365"/>
          </a:xfrm>
          <a:prstGeom prst="rect">
            <a:avLst/>
          </a:prstGeom>
          <a:solidFill>
            <a:srgbClr val="B9DA8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iramit"/>
              <a:buNone/>
            </a:pPr>
            <a:r>
              <a:rPr lang="th-TH" sz="28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รายงานผลการดำเนินงานตามแผนการบริหารจัดการความเสี่ยง</a:t>
            </a:r>
            <a:endParaRPr sz="2800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81" name="Google Shape;281;p21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 txBox="1"/>
          <p:nvPr/>
        </p:nvSpPr>
        <p:spPr>
          <a:xfrm>
            <a:off x="1113337" y="1274440"/>
            <a:ext cx="70452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สพท.</a:t>
            </a:r>
            <a:r>
              <a:rPr lang="th-TH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1.ชื่อภารกิจ/โครงการ</a:t>
            </a:r>
            <a:r>
              <a:rPr lang="th-TH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........................................................................................................................................................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2.ชื่อความเสี่ยง</a:t>
            </a:r>
            <a:r>
              <a:rPr lang="th-TH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.........................................................................................................................................................</a:t>
            </a: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3.ระดับความเสี่ยงก่อนจัดการความเสี่ยง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4.วิธีจัดการความเสี่ยง</a:t>
            </a:r>
            <a:r>
              <a:rPr lang="th-TH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.........................................................................................................................................................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.........................................................................................................................................................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5.ผลการดำเนินงาน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.........................................................................................................................................................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1200"/>
          </a:p>
        </p:txBody>
      </p:sp>
      <p:pic>
        <p:nvPicPr>
          <p:cNvPr id="283" name="Google Shape;2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3756" y="3318507"/>
            <a:ext cx="6169686" cy="74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/>
          <p:nvPr/>
        </p:nvSpPr>
        <p:spPr>
          <a:xfrm>
            <a:off x="1227912" y="1206363"/>
            <a:ext cx="704523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6.ระดับความเสี่ยงภายหลังจัดการความเสี่ยง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7.ปัญหาอุปสรรค/ข้อเสนอแนะ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20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912" y="1814291"/>
            <a:ext cx="6498600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9826" y="0"/>
            <a:ext cx="1274174" cy="127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/>
        </p:nvSpPr>
        <p:spPr>
          <a:xfrm>
            <a:off x="1023750" y="2038575"/>
            <a:ext cx="6846000" cy="3601800"/>
          </a:xfrm>
          <a:prstGeom prst="rect">
            <a:avLst/>
          </a:prstGeom>
          <a:solidFill>
            <a:srgbClr val="FAD8E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    </a:t>
            </a:r>
            <a:r>
              <a:rPr lang="th-TH" sz="28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การสื่อสารเป็นการสร้างความตระหนัก ความเข้าใจ และการมีส่วนร่วมของกระบวนการบริหารจัดการความเสี่ยง                  </a:t>
            </a:r>
            <a:r>
              <a:rPr lang="th-TH" sz="28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</a:t>
            </a:r>
            <a:endParaRPr sz="2800" b="1" i="0" u="none" strike="noStrike" cap="none">
              <a:solidFill>
                <a:srgbClr val="000000"/>
              </a:solidFill>
              <a:latin typeface="Niramit"/>
              <a:ea typeface="Niramit"/>
              <a:cs typeface="Niramit"/>
              <a:sym typeface="Niram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  - มีช่องทางการสื่อสารทั้งภายในและภายนอก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	   - มีการกำหนดบุคคลที่ควรได้รับข้อมูล ประเภทของข้อมูลที่ควรได้รับ ความถี่ของการรายงาน รูปแบบและวิธีการรายงาน</a:t>
            </a:r>
            <a:endParaRPr sz="20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1006030" y="774858"/>
            <a:ext cx="6770723" cy="584775"/>
          </a:xfrm>
          <a:prstGeom prst="rect">
            <a:avLst/>
          </a:prstGeom>
          <a:solidFill>
            <a:srgbClr val="B9DA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๗. การสื่อสารและการรายงาน</a:t>
            </a:r>
            <a:endParaRPr sz="2400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826" y="0"/>
            <a:ext cx="1274174" cy="12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 descr="Like B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5388" y="5190576"/>
            <a:ext cx="774858" cy="774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FCF8"/>
            </a:gs>
            <a:gs pos="33000">
              <a:srgbClr val="EFFCF8"/>
            </a:gs>
            <a:gs pos="65000">
              <a:srgbClr val="82E7CA"/>
            </a:gs>
            <a:gs pos="75000">
              <a:srgbClr val="AAF0DC"/>
            </a:gs>
            <a:gs pos="100000">
              <a:srgbClr val="AAF0DC"/>
            </a:gs>
          </a:gsLst>
          <a:lin ang="5400000" scaled="0"/>
        </a:gra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title"/>
          </p:nvPr>
        </p:nvSpPr>
        <p:spPr>
          <a:xfrm>
            <a:off x="2117813" y="447416"/>
            <a:ext cx="4683579" cy="534662"/>
          </a:xfrm>
          <a:prstGeom prst="rect">
            <a:avLst/>
          </a:prstGeom>
          <a:solidFill>
            <a:srgbClr val="8FEAD1"/>
          </a:solidFill>
          <a:ln w="19050" cap="flat" cmpd="sng">
            <a:solidFill>
              <a:srgbClr val="6893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Niramit"/>
              <a:buNone/>
            </a:pPr>
            <a:r>
              <a:rPr lang="th-TH" sz="2780" b="1">
                <a:latin typeface="Niramit"/>
                <a:ea typeface="Niramit"/>
                <a:cs typeface="Niramit"/>
                <a:sym typeface="Niramit"/>
              </a:rPr>
              <a:t>การบริหารจัดการความเสี่ยง</a:t>
            </a:r>
            <a:endParaRPr sz="2780" b="1"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3092175" y="1666653"/>
            <a:ext cx="2676400" cy="1953546"/>
          </a:xfrm>
          <a:prstGeom prst="triangle">
            <a:avLst>
              <a:gd name="adj" fmla="val 50000"/>
            </a:avLst>
          </a:prstGeom>
          <a:solidFill>
            <a:srgbClr val="FAD8EC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305" name="Google Shape;305;p24"/>
          <p:cNvSpPr/>
          <p:nvPr/>
        </p:nvSpPr>
        <p:spPr>
          <a:xfrm rot="466389">
            <a:off x="1700948" y="1384129"/>
            <a:ext cx="1816463" cy="158756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1A7D8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4"/>
          <p:cNvSpPr/>
          <p:nvPr/>
        </p:nvSpPr>
        <p:spPr>
          <a:xfrm rot="-8603276">
            <a:off x="3230456" y="2562418"/>
            <a:ext cx="378017" cy="36893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1850021" y="1608658"/>
            <a:ext cx="1518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</a:t>
            </a:r>
            <a:r>
              <a:rPr lang="th-TH" sz="23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ารตอบสนอง</a:t>
            </a: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ความเสี่ยง</a:t>
            </a:r>
            <a:endParaRPr sz="1300"/>
          </a:p>
        </p:txBody>
      </p:sp>
      <p:sp>
        <p:nvSpPr>
          <p:cNvPr id="308" name="Google Shape;308;p24"/>
          <p:cNvSpPr/>
          <p:nvPr/>
        </p:nvSpPr>
        <p:spPr>
          <a:xfrm>
            <a:off x="3540892" y="2600959"/>
            <a:ext cx="17860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อย่างน้อย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ต้องประกอบด้วย</a:t>
            </a:r>
            <a:endParaRPr sz="16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3551370" y="4086359"/>
            <a:ext cx="1816463" cy="158756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9D7A2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/>
          <p:nvPr/>
        </p:nvSpPr>
        <p:spPr>
          <a:xfrm rot="-532936">
            <a:off x="5411915" y="1399299"/>
            <a:ext cx="1816463" cy="158756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EACE3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/>
          <p:cNvSpPr/>
          <p:nvPr/>
        </p:nvSpPr>
        <p:spPr>
          <a:xfrm rot="5400000">
            <a:off x="4232966" y="3668812"/>
            <a:ext cx="378017" cy="36893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4"/>
          <p:cNvSpPr/>
          <p:nvPr/>
        </p:nvSpPr>
        <p:spPr>
          <a:xfrm rot="-2059867">
            <a:off x="5261875" y="2590641"/>
            <a:ext cx="378017" cy="36893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5738900" y="1503160"/>
            <a:ext cx="1162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การระบุ</a:t>
            </a: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ความเสี่ยง</a:t>
            </a:r>
            <a:endParaRPr sz="23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3718623" y="4086381"/>
            <a:ext cx="140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การประเมิน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ความเสี่ยง</a:t>
            </a:r>
            <a:endParaRPr sz="22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831275" y="6010476"/>
            <a:ext cx="7550400" cy="740400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ต้องจัดทำแผนบริหารจัดการความเสี่ยงอย่างน้อยปีละครั้ง และต้องสื่อสารกับผู้เกี่ยวข้องทุกฝ่าย</a:t>
            </a:r>
            <a:endParaRPr sz="19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316" name="Google Shape;316;p24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body" idx="1"/>
          </p:nvPr>
        </p:nvSpPr>
        <p:spPr>
          <a:xfrm>
            <a:off x="660080" y="326004"/>
            <a:ext cx="7823839" cy="662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</a:pPr>
            <a:r>
              <a:rPr lang="th-TH" sz="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None/>
            </a:pPr>
            <a:r>
              <a:rPr lang="th-TH" sz="21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                 </a:t>
            </a:r>
            <a:r>
              <a:rPr lang="th-TH" sz="2100" b="1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h-TH" sz="1700" b="1" i="0" u="none" strike="noStrike" cap="none">
                <a:latin typeface="Sarabun"/>
                <a:ea typeface="Sarabun"/>
                <a:cs typeface="Sarabun"/>
                <a:sym typeface="Sarabun"/>
              </a:rPr>
              <a:t>คำสั่งสำนักงานเขตพื้นที่การศึกษา..............</a:t>
            </a:r>
            <a:endParaRPr sz="1700" b="1" i="0" u="none" strike="noStrike" cap="none"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None/>
            </a:pPr>
            <a:endParaRPr sz="1700" b="1"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1">
                <a:latin typeface="Sarabun"/>
                <a:ea typeface="Sarabun"/>
                <a:cs typeface="Sarabun"/>
                <a:sym typeface="Sarabun"/>
              </a:rPr>
              <a:t>		                              </a:t>
            </a:r>
            <a:r>
              <a:rPr lang="th-TH" sz="1700" b="1" i="0" u="none" strike="noStrike" cap="none">
                <a:latin typeface="Sarabun"/>
                <a:ea typeface="Sarabun"/>
                <a:cs typeface="Sarabun"/>
                <a:sym typeface="Sarabun"/>
              </a:rPr>
              <a:t> ที่       /๒๕๖.......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1" i="0" u="none" strike="noStrike" cap="none">
                <a:latin typeface="Sarabun"/>
                <a:ea typeface="Sarabun"/>
                <a:cs typeface="Sarabun"/>
                <a:sym typeface="Sarabun"/>
              </a:rPr>
              <a:t>                 เรื่อง  แต่งตั้งคณะกรรมการบริหารจัดการความเสี่ยงของสำนักงานเขตพื้นที่การศึกษา....................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1" i="0" u="none" strike="noStrike" cap="none">
                <a:latin typeface="Sarabun"/>
                <a:ea typeface="Sarabun"/>
                <a:cs typeface="Sarabun"/>
                <a:sym typeface="Sarabun"/>
              </a:rPr>
              <a:t>                         ประจำปีงบประมาณ พ.ศ. ๒๕๖.......</a:t>
            </a:r>
            <a:endParaRPr sz="1700" b="1" i="0" u="none" strike="noStrike" cap="none"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>
                <a:latin typeface="Sarabun"/>
                <a:ea typeface="Sarabun"/>
                <a:cs typeface="Sarabun"/>
                <a:sym typeface="Sarabun"/>
              </a:rPr>
              <a:t>                                                       ……………………………………………..</a:t>
            </a:r>
            <a:endParaRPr sz="1700" b="0" i="0" u="none" strike="noStrike" cap="none"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เพื่อให้การดำเนินงานจัดทำแผนบริหารจัดการความเสี่ยงของสำนักงานเขตพื้นที่การศึกษา................ประจำปีงบประมาณ พ.ศ......... เป็นไปตาม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๒๕๖2 เป็นไปอย่างมีประสิทธิภาพและประสิทธิผล จึงแต่งตั้งคณะกรรมการบริหารจัดการความเสี่ยงของสำนักงานเขตพื้นที่การศึกษา.........................ประจำปีงบประมาณ พ.ศ............ ดังนี้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๑. ผอ.สพท.	       			ประธาน  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>
                <a:latin typeface="Sarabun"/>
                <a:ea typeface="Sarabun"/>
                <a:cs typeface="Sarabun"/>
                <a:sym typeface="Sarabun"/>
              </a:rPr>
              <a:t>	2. รอง ผอ.สพท</a:t>
            </a: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.			       	รองประธาน 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3. </a:t>
            </a:r>
            <a:r>
              <a:rPr lang="th-TH" sz="1700">
                <a:latin typeface="Sarabun"/>
                <a:ea typeface="Sarabun"/>
                <a:cs typeface="Sarabun"/>
                <a:sym typeface="Sarabun"/>
              </a:rPr>
              <a:t>ผอ.กลุ่ม.................(ยกเว้น ผอ.ตสน.)</a:t>
            </a: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                     กรรมการ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4. ผอ.กลุ่มอำนวยการ			กรรมการและเลขานุการ 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5. เจ้าหน้าที่รับผิดชอบ		     	กรรมการและผู้ช่วยเลขานุการ                                                                                               </a:t>
            </a:r>
            <a:endParaRPr sz="1700" b="0" i="0" u="none" strike="noStrike" cap="none"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</a:t>
            </a:r>
            <a:r>
              <a:rPr lang="th-TH" sz="1700" b="1" i="0" u="none" strike="noStrike" cap="none">
                <a:latin typeface="Sarabun"/>
                <a:ea typeface="Sarabun"/>
                <a:cs typeface="Sarabun"/>
                <a:sym typeface="Sarabun"/>
              </a:rPr>
              <a:t>คณะกรรมการมีหน้าที่ ดังนี้ 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๑. จัดทำแผนบริหารจัดการความเสี่ยง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๒. ติดตามประเมินผลการบริหารจัดการความเสี่ยง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๓. จัดทำรายงานผลตามแผนการบริหารจัดการความเสี่ยง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๔. พิจารณาทบทวนแผนการบริหารจัดการความเสี่ยง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ให้เป็นไปตาม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๒๕๖2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      	            ทั้งนี้  ตั้งแต่บัดนี้เป็นต้นไป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arabun"/>
              <a:buNone/>
            </a:pP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	</a:t>
            </a:r>
            <a:r>
              <a:rPr lang="th-TH" sz="1700">
                <a:latin typeface="Sarabun"/>
                <a:ea typeface="Sarabun"/>
                <a:cs typeface="Sarabun"/>
                <a:sym typeface="Sarabun"/>
              </a:rPr>
              <a:t>	   </a:t>
            </a:r>
            <a:r>
              <a:rPr lang="th-TH" sz="1700" b="0" i="0" u="none" strike="noStrike" cap="none">
                <a:latin typeface="Sarabun"/>
                <a:ea typeface="Sarabun"/>
                <a:cs typeface="Sarabun"/>
                <a:sym typeface="Sarabun"/>
              </a:rPr>
              <a:t>สั่ง  ณ  วันที่..................เดือน............................พ.ศ. ๒๕๖......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rabun"/>
              <a:buNone/>
            </a:pPr>
            <a:r>
              <a:rPr lang="th-TH" sz="800" b="0" i="0" u="none" strike="noStrike" cap="none">
                <a:latin typeface="Sarabun"/>
                <a:ea typeface="Sarabun"/>
                <a:cs typeface="Sarabun"/>
                <a:sym typeface="Sarabun"/>
              </a:rPr>
              <a:t>..</a:t>
            </a:r>
            <a:endParaRPr sz="26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arabun"/>
              <a:buNone/>
            </a:pPr>
            <a:r>
              <a:rPr lang="th-TH" sz="900" b="0" i="0" u="none" strike="noStrike" cap="none">
                <a:latin typeface="Sarabun"/>
                <a:ea typeface="Sarabun"/>
                <a:cs typeface="Sarabun"/>
                <a:sym typeface="Sarabun"/>
              </a:rPr>
              <a:t>					                      </a:t>
            </a:r>
            <a:endParaRPr sz="27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rPr lang="th-TH" sz="7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  <a:endParaRPr sz="270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rPr lang="th-TH" sz="7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						                   </a:t>
            </a:r>
            <a:endParaRPr sz="800"/>
          </a:p>
        </p:txBody>
      </p:sp>
      <p:pic>
        <p:nvPicPr>
          <p:cNvPr id="323" name="Google Shape;323;p25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/>
          <p:nvPr/>
        </p:nvSpPr>
        <p:spPr>
          <a:xfrm>
            <a:off x="3156886" y="2497976"/>
            <a:ext cx="313941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500" b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สวัสดี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1273624" y="1486975"/>
            <a:ext cx="7335600" cy="646200"/>
          </a:xfrm>
          <a:prstGeom prst="rect">
            <a:avLst/>
          </a:prstGeom>
          <a:solidFill>
            <a:srgbClr val="B8D9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900" b="1" i="0" u="none" strike="noStrike" cap="none">
                <a:solidFill>
                  <a:srgbClr val="002060"/>
                </a:solidFill>
                <a:latin typeface="Fahkwang"/>
                <a:ea typeface="Fahkwang"/>
                <a:cs typeface="Fahkwang"/>
                <a:sym typeface="Fahkwang"/>
              </a:rPr>
              <a:t>หลักการบริหารความเสี่ยงระดับองค์กร</a:t>
            </a:r>
            <a:endParaRPr sz="2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1301932" y="3489011"/>
            <a:ext cx="2808514" cy="227131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1F5ED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Fahkwang"/>
                <a:ea typeface="Fahkwang"/>
                <a:cs typeface="Fahkwang"/>
                <a:sym typeface="Fahkwang"/>
              </a:rPr>
              <a:t>กรอบการบริหารความเสี่ยง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880685" y="3429000"/>
            <a:ext cx="2808514" cy="227131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593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Fahkwang"/>
                <a:ea typeface="Fahkwang"/>
                <a:cs typeface="Fahkwang"/>
                <a:sym typeface="Fahkwang"/>
              </a:rPr>
              <a:t>กระบวนการบริหารจัดการความเสี่ยง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5400000">
            <a:off x="2288177" y="2589573"/>
            <a:ext cx="836022" cy="72281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5400000">
            <a:off x="5866930" y="2589573"/>
            <a:ext cx="836022" cy="72281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 descr="Like B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376" y="212529"/>
            <a:ext cx="1274453" cy="12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ctrTitle"/>
          </p:nvPr>
        </p:nvSpPr>
        <p:spPr>
          <a:xfrm>
            <a:off x="1375955" y="391093"/>
            <a:ext cx="6209290" cy="794611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Fahkwang"/>
              <a:buNone/>
            </a:pPr>
            <a:r>
              <a:rPr lang="th-TH" sz="3200" b="1">
                <a:solidFill>
                  <a:srgbClr val="002060"/>
                </a:solidFill>
                <a:latin typeface="Fahkwang"/>
                <a:ea typeface="Fahkwang"/>
                <a:cs typeface="Fahkwang"/>
                <a:sym typeface="Fahkwang"/>
              </a:rPr>
              <a:t>วงจรของกระบวนการบริหารจัดการความเสี่ยง</a:t>
            </a:r>
            <a:endParaRPr sz="3200" b="1">
              <a:solidFill>
                <a:srgbClr val="00206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624105" y="2165438"/>
            <a:ext cx="1952896" cy="1332412"/>
          </a:xfrm>
          <a:prstGeom prst="ellipse">
            <a:avLst/>
          </a:prstGeom>
          <a:solidFill>
            <a:srgbClr val="ADDEEB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การกำหนดนโยบายการบริหารจัดการความเสี่ยง</a:t>
            </a:r>
            <a:endParaRPr sz="18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600995" y="1402080"/>
            <a:ext cx="1942010" cy="1332412"/>
          </a:xfrm>
          <a:prstGeom prst="ellipse">
            <a:avLst/>
          </a:prstGeom>
          <a:solidFill>
            <a:srgbClr val="E6F2D9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การวิเคราะห์องค์กร</a:t>
            </a:r>
            <a:endParaRPr sz="2000" b="1">
              <a:solidFill>
                <a:schemeClr val="lt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001291" y="3754073"/>
            <a:ext cx="1952897" cy="1332412"/>
          </a:xfrm>
          <a:prstGeom prst="ellipse">
            <a:avLst/>
          </a:prstGeom>
          <a:solidFill>
            <a:srgbClr val="92C8ED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การระบุ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ความเสี่ยง</a:t>
            </a:r>
            <a:endParaRPr sz="18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677553" y="5038950"/>
            <a:ext cx="2127069" cy="1332412"/>
          </a:xfrm>
          <a:prstGeom prst="ellipse">
            <a:avLst/>
          </a:prstGeom>
          <a:solidFill>
            <a:srgbClr val="EA875C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การประเมินความเสี่ยง</a:t>
            </a:r>
            <a:endParaRPr sz="20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340349" y="5039110"/>
            <a:ext cx="2050870" cy="1332412"/>
          </a:xfrm>
          <a:prstGeom prst="ellipse">
            <a:avLst/>
          </a:prstGeom>
          <a:solidFill>
            <a:srgbClr val="F6C374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การตอบสนองความเสี่ยง</a:t>
            </a:r>
            <a:endParaRPr sz="20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705246" y="2050868"/>
            <a:ext cx="1814649" cy="1332412"/>
          </a:xfrm>
          <a:prstGeom prst="ellipse">
            <a:avLst/>
          </a:prstGeom>
          <a:solidFill>
            <a:srgbClr val="B8D98E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การสื่อสารและการรายงาน</a:t>
            </a:r>
            <a:endParaRPr sz="20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189812" y="3623445"/>
            <a:ext cx="1814649" cy="1332412"/>
          </a:xfrm>
          <a:prstGeom prst="ellipse">
            <a:avLst/>
          </a:prstGeom>
          <a:solidFill>
            <a:srgbClr val="58E0BA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การติดตามและทบทวน</a:t>
            </a:r>
            <a:endParaRPr sz="20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22" name="Google Shape;122;p4"/>
          <p:cNvSpPr/>
          <p:nvPr/>
        </p:nvSpPr>
        <p:spPr>
          <a:xfrm rot="-867516">
            <a:off x="2891289" y="1652154"/>
            <a:ext cx="760274" cy="295447"/>
          </a:xfrm>
          <a:prstGeom prst="curvedDownArrow">
            <a:avLst>
              <a:gd name="adj1" fmla="val 25000"/>
              <a:gd name="adj2" fmla="val 50000"/>
              <a:gd name="adj3" fmla="val 27806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rot="-7041889">
            <a:off x="1569514" y="5213635"/>
            <a:ext cx="760274" cy="295447"/>
          </a:xfrm>
          <a:prstGeom prst="curvedDownArrow">
            <a:avLst>
              <a:gd name="adj1" fmla="val 25000"/>
              <a:gd name="adj2" fmla="val 50000"/>
              <a:gd name="adj3" fmla="val 27806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 rot="4908574">
            <a:off x="7397237" y="3353508"/>
            <a:ext cx="760274" cy="295447"/>
          </a:xfrm>
          <a:prstGeom prst="curvedDownArrow">
            <a:avLst>
              <a:gd name="adj1" fmla="val 25000"/>
              <a:gd name="adj2" fmla="val 50000"/>
              <a:gd name="adj3" fmla="val 27806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 rot="-4590626">
            <a:off x="1149606" y="3091813"/>
            <a:ext cx="760274" cy="295447"/>
          </a:xfrm>
          <a:prstGeom prst="curvedDownArrow">
            <a:avLst>
              <a:gd name="adj1" fmla="val 25000"/>
              <a:gd name="adj2" fmla="val 50000"/>
              <a:gd name="adj3" fmla="val 27806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 rot="7330867">
            <a:off x="6774960" y="5339175"/>
            <a:ext cx="760274" cy="295447"/>
          </a:xfrm>
          <a:prstGeom prst="curvedDownArrow">
            <a:avLst>
              <a:gd name="adj1" fmla="val 25000"/>
              <a:gd name="adj2" fmla="val 50000"/>
              <a:gd name="adj3" fmla="val 27806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 rot="1398643">
            <a:off x="5567389" y="1718996"/>
            <a:ext cx="760274" cy="295447"/>
          </a:xfrm>
          <a:prstGeom prst="curvedDownArrow">
            <a:avLst>
              <a:gd name="adj1" fmla="val 25000"/>
              <a:gd name="adj2" fmla="val 50000"/>
              <a:gd name="adj3" fmla="val 27806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 rot="10800000">
            <a:off x="4080752" y="6219064"/>
            <a:ext cx="760274" cy="295447"/>
          </a:xfrm>
          <a:prstGeom prst="curvedDownArrow">
            <a:avLst>
              <a:gd name="adj1" fmla="val 25000"/>
              <a:gd name="adj2" fmla="val 50000"/>
              <a:gd name="adj3" fmla="val 27806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Laughing B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1551" y="3328480"/>
            <a:ext cx="1529179" cy="152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628650" y="2382974"/>
            <a:ext cx="7886700" cy="3329849"/>
          </a:xfrm>
          <a:prstGeom prst="rect">
            <a:avLst/>
          </a:prstGeom>
          <a:solidFill>
            <a:srgbClr val="C7F1F9"/>
          </a:solidFill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th-TH" sz="36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       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th-TH" sz="32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	</a:t>
            </a:r>
            <a:r>
              <a:rPr lang="th-TH" sz="2600" b="1">
                <a:solidFill>
                  <a:srgbClr val="002060"/>
                </a:solidFill>
                <a:latin typeface="Sarabun"/>
                <a:ea typeface="Sarabun"/>
                <a:cs typeface="Sarabun"/>
                <a:sym typeface="Sarabun"/>
              </a:rPr>
              <a:t>เข้าใจพันธกิจตามกฎหมาย อำนาจหน้าที่ และความรับผิดชอบของหน่วยงานรวมถึงยุทธศาสตร์ชาติ ยุทธศาสตร์กระทรวง นโยบายของรัฐบาลที่เกี่ยวข้อง โดยการวิเคราะห์    ทั้งปัจจัยภายในและปัจจัยภายนอกองค์กร   </a:t>
            </a:r>
            <a:endParaRPr sz="2200" b="1">
              <a:solidFill>
                <a:srgbClr val="00206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th-TH" sz="3000" b="1">
                <a:latin typeface="Sarabun"/>
                <a:ea typeface="Sarabun"/>
                <a:cs typeface="Sarabun"/>
                <a:sym typeface="Sarabun"/>
              </a:rPr>
              <a:t>         </a:t>
            </a:r>
            <a:r>
              <a:rPr lang="th-TH" sz="2600" b="1">
                <a:solidFill>
                  <a:srgbClr val="002060"/>
                </a:solidFill>
                <a:latin typeface="Sarabun"/>
                <a:ea typeface="Sarabun"/>
                <a:cs typeface="Sarabun"/>
                <a:sym typeface="Sarabun"/>
              </a:rPr>
              <a:t>อาจใช้เครื่องมือการวิเคราะห์องค์กร เช่น SWOT Analysis  PESTLE Analysis เป็นต้น</a:t>
            </a:r>
            <a:endParaRPr sz="3400" b="1">
              <a:solidFill>
                <a:srgbClr val="00206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737869" y="1145177"/>
            <a:ext cx="3668261" cy="707886"/>
          </a:xfrm>
          <a:prstGeom prst="rect">
            <a:avLst/>
          </a:prstGeom>
          <a:solidFill>
            <a:srgbClr val="92C8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๑. วิเคราะห์องค์กร</a:t>
            </a:r>
            <a:endParaRPr sz="40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137" name="Google Shape;137;p5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High Five B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0533" y="5184559"/>
            <a:ext cx="1389355" cy="1389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525050" y="1923678"/>
            <a:ext cx="8364600" cy="1916100"/>
          </a:xfrm>
          <a:prstGeom prst="rect">
            <a:avLst/>
          </a:prstGeom>
          <a:solidFill>
            <a:srgbClr val="C7F1F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th-TH" sz="283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h-TH" sz="246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th-TH" sz="2367" b="1">
                <a:latin typeface="Niramit"/>
                <a:ea typeface="Niramit"/>
                <a:cs typeface="Niramit"/>
                <a:sym typeface="Niramit"/>
              </a:rPr>
              <a:t>ผู้บริหารเป็นผู้กำหนดนโยบายจัดการบริหารจัดการ</a:t>
            </a:r>
            <a:endParaRPr sz="2367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2367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th-TH" sz="2367" b="1">
                <a:latin typeface="Niramit"/>
                <a:ea typeface="Niramit"/>
                <a:cs typeface="Niramit"/>
                <a:sym typeface="Niramit"/>
              </a:rPr>
              <a:t>ความเสี่ยง โดยอาจระบุถึงวัตถุประสงค์ บทบาทหน้าที่</a:t>
            </a:r>
            <a:endParaRPr sz="2367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2367" b="1">
              <a:latin typeface="Niramit"/>
              <a:ea typeface="Niramit"/>
              <a:cs typeface="Niramit"/>
              <a:sym typeface="Niramit"/>
            </a:endParaRPr>
          </a:p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th-TH" sz="2367" b="1">
                <a:latin typeface="Niramit"/>
                <a:ea typeface="Niramit"/>
                <a:cs typeface="Niramit"/>
                <a:sym typeface="Niramit"/>
              </a:rPr>
              <a:t>ความรับผิดชอบ  และความเสี่ยงที่ยอมรับได้ระดับองค์กร   </a:t>
            </a:r>
            <a:r>
              <a:rPr lang="th-TH" sz="2460" b="1">
                <a:latin typeface="Niramit"/>
                <a:ea typeface="Niramit"/>
                <a:cs typeface="Niramit"/>
                <a:sym typeface="Niramit"/>
              </a:rPr>
              <a:t>  </a:t>
            </a:r>
            <a:endParaRPr sz="2830" b="1"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47755" y="566566"/>
            <a:ext cx="7983108" cy="707886"/>
          </a:xfrm>
          <a:prstGeom prst="rect">
            <a:avLst/>
          </a:prstGeom>
          <a:solidFill>
            <a:srgbClr val="92C8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๒</a:t>
            </a:r>
            <a:r>
              <a:rPr lang="th-TH" sz="27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.การกำหนดนโยบายการบริหารจัดการความเสี่ยง</a:t>
            </a:r>
            <a:endParaRPr sz="100"/>
          </a:p>
        </p:txBody>
      </p:sp>
      <p:sp>
        <p:nvSpPr>
          <p:cNvPr id="145" name="Google Shape;145;p6"/>
          <p:cNvSpPr txBox="1"/>
          <p:nvPr/>
        </p:nvSpPr>
        <p:spPr>
          <a:xfrm>
            <a:off x="1310993" y="4369430"/>
            <a:ext cx="7833000" cy="1142400"/>
          </a:xfrm>
          <a:prstGeom prst="rect">
            <a:avLst/>
          </a:prstGeom>
          <a:solidFill>
            <a:srgbClr val="C7F1F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th-TH" sz="29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☞ กำหนดประเภทความเสี่ยงที่ยอมรับได้</a:t>
            </a:r>
            <a:endParaRPr sz="2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th-TH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☞</a:t>
            </a:r>
            <a:r>
              <a:rPr lang="th-TH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h-TH" sz="29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กำหนดระดับความเสี่ยงที่ยอมรับได้ </a:t>
            </a:r>
            <a:endParaRPr sz="1100"/>
          </a:p>
        </p:txBody>
      </p:sp>
      <p:pic>
        <p:nvPicPr>
          <p:cNvPr id="146" name="Google Shape;146;p6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715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Happy B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443" y="4139497"/>
            <a:ext cx="1182471" cy="118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579126" y="913075"/>
            <a:ext cx="7475100" cy="722700"/>
          </a:xfrm>
          <a:prstGeom prst="rect">
            <a:avLst/>
          </a:prstGeom>
          <a:solidFill>
            <a:srgbClr val="58E0BA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iramit"/>
              <a:buNone/>
            </a:pPr>
            <a:r>
              <a:rPr lang="th-TH" sz="4400" b="1">
                <a:latin typeface="Niramit"/>
                <a:ea typeface="Niramit"/>
                <a:cs typeface="Niramit"/>
                <a:sym typeface="Niramit"/>
              </a:rPr>
              <a:t>การกำหนดประเภทความเสี่ยง</a:t>
            </a:r>
            <a:endParaRPr sz="4400"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984069" y="1968138"/>
            <a:ext cx="6885478" cy="3265714"/>
          </a:xfrm>
          <a:prstGeom prst="rect">
            <a:avLst/>
          </a:prstGeom>
          <a:solidFill>
            <a:srgbClr val="FAD8E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h-TH"/>
              <a:t> 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h-TH" sz="3200"/>
              <a:t>	❒ </a:t>
            </a: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ด้านกลยุทธ์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h-TH" sz="3200"/>
              <a:t>	❒ </a:t>
            </a: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ด้านการเงิน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	</a:t>
            </a:r>
            <a:r>
              <a:rPr lang="th-TH" sz="3200"/>
              <a:t>❒ </a:t>
            </a: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ด้านการดำเนินงาน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h-TH" sz="3200"/>
              <a:t>	❒ </a:t>
            </a: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ด้านการปฏิบัติตามกฎหมาย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h-TH" sz="3200"/>
              <a:t>	❒ </a:t>
            </a: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ด้านเทคโนโลยีสารสนเทศ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h-TH" sz="3200"/>
              <a:t>	❒ </a:t>
            </a:r>
            <a:r>
              <a:rPr lang="th-TH" sz="3200" b="1">
                <a:latin typeface="Niramit"/>
                <a:ea typeface="Niramit"/>
                <a:cs typeface="Niramit"/>
                <a:sym typeface="Niramit"/>
              </a:rPr>
              <a:t>ด้านความน่าเชื่อถือขององค์กร</a:t>
            </a:r>
            <a:endParaRPr b="1"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2029097" y="5566132"/>
            <a:ext cx="38892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(กำหนดให้เหมาะสมกับหน่วยงาน)</a:t>
            </a:r>
            <a:endParaRPr sz="2800" b="1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155" name="Google Shape;155;p7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Hi Taffy C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3" y="4802632"/>
            <a:ext cx="1127757" cy="1127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1198782" y="2211831"/>
            <a:ext cx="6670765" cy="3735977"/>
          </a:xfrm>
          <a:prstGeom prst="rect">
            <a:avLst/>
          </a:prstGeom>
          <a:solidFill>
            <a:srgbClr val="FAD8EC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    เช่น</a:t>
            </a:r>
            <a:b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</a:br>
            <a: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	๑. ปฏิเสธความเสี่ยง</a:t>
            </a:r>
            <a:b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</a:br>
            <a: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	๒. ยอมรับได้น้อย</a:t>
            </a:r>
            <a:b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</a:br>
            <a: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	๓. ยอมรับได้ปานกลาง</a:t>
            </a:r>
            <a:b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</a:br>
            <a: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	๔. ยอมรับได้มาก</a:t>
            </a:r>
            <a:b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</a:br>
            <a:r>
              <a:rPr lang="th-TH" sz="3200" b="1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		๕. ยอมรับได้มากที่สุด</a:t>
            </a:r>
            <a:endParaRPr/>
          </a:p>
        </p:txBody>
      </p:sp>
      <p:pic>
        <p:nvPicPr>
          <p:cNvPr id="162" name="Google Shape;162;p8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1198783" y="910192"/>
            <a:ext cx="6670765" cy="902691"/>
          </a:xfrm>
          <a:prstGeom prst="rect">
            <a:avLst/>
          </a:prstGeom>
          <a:solidFill>
            <a:srgbClr val="44DCB4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Niramit"/>
                <a:ea typeface="Niramit"/>
                <a:cs typeface="Niramit"/>
                <a:sym typeface="Niramit"/>
              </a:rPr>
              <a:t> </a:t>
            </a:r>
            <a:r>
              <a:rPr lang="th-TH" sz="3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การกำหนดระดับความเสี่ยงที่ยอมรับได้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 descr="Like Taffy C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74" y="4840611"/>
            <a:ext cx="1274453" cy="1274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1029925" y="2058425"/>
            <a:ext cx="6914700" cy="2970600"/>
          </a:xfrm>
          <a:prstGeom prst="rect">
            <a:avLst/>
          </a:prstGeom>
          <a:solidFill>
            <a:srgbClr val="FAD8EC"/>
          </a:solidFill>
          <a:ln w="1905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th-TH" sz="2500" b="1" i="0" u="none" strike="noStrike" cap="none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คือ การระบุเหตุการณ์ที่อาจเกิดขึ้นที่มีผลกระทบต่อวัตถุประสงค์ของหน่วยงานทั้งในด้านบวกและด้านลบ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ข้อมูลที่ควรระบุ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           ๑. เหตุการณ์ความเสี่ยง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		๒. สาเหตุความเสี่ยง/ตัวผลักดันความเสี่ยง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rgbClr val="000000"/>
                </a:solidFill>
                <a:latin typeface="Niramit"/>
                <a:ea typeface="Niramit"/>
                <a:cs typeface="Niramit"/>
                <a:sym typeface="Niramit"/>
              </a:rPr>
              <a:t>		๓. ผลกระทบทั้งด้านลบและ/หรือด้านบวก</a:t>
            </a:r>
            <a:endParaRPr sz="11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1029976" y="785273"/>
            <a:ext cx="6914608" cy="707886"/>
          </a:xfrm>
          <a:prstGeom prst="rect">
            <a:avLst/>
          </a:prstGeom>
          <a:solidFill>
            <a:srgbClr val="92C8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h-TH" sz="4000" b="1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3. การระบุความเสี่ยง</a:t>
            </a:r>
            <a:endParaRPr sz="1800" b="1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171" name="Google Shape;171;p9" descr="ตรา สำนักงานคณะกรรมการการศึกษาขั้นพื้นฐาน (สพฐ.) กระทรวงศึกษาธิการ | LOGO-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548" y="0"/>
            <a:ext cx="1274452" cy="127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 descr="Dream Taffy C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3140" y="4073734"/>
            <a:ext cx="1158163" cy="115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Office PowerPoint</Application>
  <PresentationFormat>นำเสนอทางหน้าจอ (4:3)</PresentationFormat>
  <Paragraphs>291</Paragraphs>
  <Slides>26</Slides>
  <Notes>26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35" baseType="lpstr">
      <vt:lpstr>Arial</vt:lpstr>
      <vt:lpstr>Angsana New</vt:lpstr>
      <vt:lpstr>Fahkwang</vt:lpstr>
      <vt:lpstr>Calibri</vt:lpstr>
      <vt:lpstr>Sarabun</vt:lpstr>
      <vt:lpstr>Niramit</vt:lpstr>
      <vt:lpstr>Times New Roman</vt:lpstr>
      <vt:lpstr>Century Gothic</vt:lpstr>
      <vt:lpstr>Office Theme</vt:lpstr>
      <vt:lpstr>กระบวนการบริหารจัดการความเสี่ยง</vt:lpstr>
      <vt:lpstr>      เพื่อเสริมสร้างความรู้  ความเข้าใจกระบวนการบริหารจัดการความเสี่ยง ตามหลักการบริหารความเสี่ยงระดับองค์กรที่กระทรวงการคลังกำหนด</vt:lpstr>
      <vt:lpstr>ภาพนิ่ง 3</vt:lpstr>
      <vt:lpstr>วงจรของกระบวนการบริหารจัดการความเสี่ยง</vt:lpstr>
      <vt:lpstr>ภาพนิ่ง 5</vt:lpstr>
      <vt:lpstr>ภาพนิ่ง 6</vt:lpstr>
      <vt:lpstr>การกำหนดประเภทความเสี่ยง</vt:lpstr>
      <vt:lpstr>    เช่น   ๑. ปฏิเสธความเสี่ยง   ๒. ยอมรับได้น้อย   ๓. ยอมรับได้ปานกลาง   ๔. ยอมรับได้มาก   ๕. ยอมรับได้มากที่สุด</vt:lpstr>
      <vt:lpstr>ภาพนิ่ง 9</vt:lpstr>
      <vt:lpstr>(ตัวอย่างการระบุความเสี่ยง)</vt:lpstr>
      <vt:lpstr>ภาพนิ่ง 11</vt:lpstr>
      <vt:lpstr>ภาพนิ่ง 12</vt:lpstr>
      <vt:lpstr>ภาพนิ่ง 13</vt:lpstr>
      <vt:lpstr>ภาพนิ่ง 14</vt:lpstr>
      <vt:lpstr>   การจัดลำดับความเสี่ยงโดยการพิจารณาจากโอกาสและผลกระทบ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รายงานผลการดำเนินงานตามแผนการบริหารจัดการความเสี่ยง</vt:lpstr>
      <vt:lpstr>ภาพนิ่ง 22</vt:lpstr>
      <vt:lpstr>ภาพนิ่ง 23</vt:lpstr>
      <vt:lpstr>การบริหารจัดการความเสี่ยง</vt:lpstr>
      <vt:lpstr>ภาพนิ่ง 25</vt:lpstr>
      <vt:lpstr>ภาพนิ่ง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กระบวนการบริหารจัดการความเสี่ยง</dc:title>
  <dc:creator>obecobec@outlook.com</dc:creator>
  <cp:lastModifiedBy>ASUS_BM6330</cp:lastModifiedBy>
  <cp:revision>1</cp:revision>
  <dcterms:created xsi:type="dcterms:W3CDTF">2021-03-02T07:53:17Z</dcterms:created>
  <dcterms:modified xsi:type="dcterms:W3CDTF">2022-07-21T02:39:22Z</dcterms:modified>
</cp:coreProperties>
</file>